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 id="2147483682" r:id="rId2"/>
    <p:sldMasterId id="2147483683" r:id="rId3"/>
  </p:sldMasterIdLst>
  <p:notesMasterIdLst>
    <p:notesMasterId r:id="rId55"/>
  </p:notes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3" r:id="rId50"/>
    <p:sldId id="304" r:id="rId51"/>
    <p:sldId id="305" r:id="rId52"/>
    <p:sldId id="306" r:id="rId53"/>
    <p:sldId id="307" r:id="rId54"/>
  </p:sldIdLst>
  <p:sldSz cx="9144000" cy="5143500" type="screen16x9"/>
  <p:notesSz cx="6858000" cy="9144000"/>
  <p:embeddedFontLst>
    <p:embeddedFont>
      <p:font typeface="Comic Sans MS" panose="030F0702030302020204" pitchFamily="66" charset="0"/>
      <p:regular r:id="rId56"/>
      <p:bold r:id="rId57"/>
    </p:embeddedFont>
    <p:embeddedFont>
      <p:font typeface="Proxima Nova" panose="02010600030101010101" charset="0"/>
      <p:regular r:id="rId58"/>
      <p:bold r:id="rId59"/>
      <p:italic r:id="rId60"/>
      <p:boldItalic r:id="rId61"/>
    </p:embeddedFont>
    <p:embeddedFont>
      <p:font typeface="Cambria" panose="02040503050406030204" pitchFamily="18" charset="0"/>
      <p:regular r:id="rId62"/>
      <p:bold r:id="rId63"/>
      <p:italic r:id="rId64"/>
      <p:boldItalic r:id="rId65"/>
    </p:embeddedFont>
    <p:embeddedFont>
      <p:font typeface="Calibri" panose="020F0502020204030204" pitchFamily="34" charset="0"/>
      <p:regular r:id="rId66"/>
      <p:bold r:id="rId67"/>
      <p:italic r:id="rId68"/>
      <p:boldItalic r:id="rId69"/>
    </p:embeddedFont>
    <p:embeddedFont>
      <p:font typeface="Roboto" panose="02010600030101010101" charset="0"/>
      <p:regular r:id="rId70"/>
      <p:bold r:id="rId71"/>
      <p:italic r:id="rId72"/>
      <p:boldItalic r:id="rId73"/>
    </p:embeddedFont>
    <p:embeddedFont>
      <p:font typeface="Microsoft Yahei" panose="020B0503020204020204" pitchFamily="34" charset="-122"/>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0F16807D-A913-48C6-A6A5-5BB33BAF0C2B}">
  <a:tblStyle styleId="{0F16807D-A913-48C6-A6A5-5BB33BAF0C2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3" d="100"/>
          <a:sy n="143" d="100"/>
        </p:scale>
        <p:origin x="68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notesMaster" Target="notesMasters/notesMaster1.xml"/><Relationship Id="rId63" Type="http://schemas.openxmlformats.org/officeDocument/2006/relationships/font" Target="fonts/font8.fntdata"/><Relationship Id="rId68" Type="http://schemas.openxmlformats.org/officeDocument/2006/relationships/font" Target="fonts/font13.fntdata"/><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font" Target="fonts/font16.fntdata"/><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font" Target="fonts/font3.fntdata"/><Relationship Id="rId66" Type="http://schemas.openxmlformats.org/officeDocument/2006/relationships/font" Target="fonts/font11.fntdata"/><Relationship Id="rId74" Type="http://schemas.openxmlformats.org/officeDocument/2006/relationships/font" Target="fonts/font19.fntdata"/><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font" Target="fonts/font6.fntdata"/><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font" Target="fonts/font5.fntdata"/><Relationship Id="rId65" Type="http://schemas.openxmlformats.org/officeDocument/2006/relationships/font" Target="fonts/font10.fntdata"/><Relationship Id="rId73" Type="http://schemas.openxmlformats.org/officeDocument/2006/relationships/font" Target="fonts/font18.fntdata"/><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font" Target="fonts/font1.fntdata"/><Relationship Id="rId64" Type="http://schemas.openxmlformats.org/officeDocument/2006/relationships/font" Target="fonts/font9.fntdata"/><Relationship Id="rId69" Type="http://schemas.openxmlformats.org/officeDocument/2006/relationships/font" Target="fonts/font14.fntdata"/><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17.fntdata"/><Relationship Id="rId80"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font" Target="fonts/font4.fntdata"/><Relationship Id="rId67" Type="http://schemas.openxmlformats.org/officeDocument/2006/relationships/font" Target="fonts/font12.fntdata"/><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font" Target="fonts/font7.fntdata"/><Relationship Id="rId70" Type="http://schemas.openxmlformats.org/officeDocument/2006/relationships/font" Target="fonts/font15.fntdata"/><Relationship Id="rId75"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font" Target="fonts/font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742e3e7cd_1_16: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7" name="Google Shape;177;g742e3e7c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25f626b2_0_30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Google Shape;245;g2425f626b2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217ae115_0_2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Google Shape;252;g24217ae115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4217ae115_0_3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Google Shape;257;g24217ae115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score\left( D,Q \right) =\sum _{ i=1 }^{ n }{ IDF\left( { q }_{ i } \right)  } \frac { f\left( { q }_{ i },D \right) \left( { k }_{ 1 }+1 \right)  }{ f\left( { q }_{ i },D \right) +{ k }_{ 1 }\left( 1-b+b\frac { \left| D \right|  }{ avgdl }  \right)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4217ae115_0_3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2" name="Google Shape;272;g24217ae115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24217ae115_0_48: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7" name="Google Shape;277;g24217ae115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4217ae115_0_43: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Google Shape;282;g24217ae11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score(D,Q)={ W }^{ T }\left( D,Q \right) =\sum _{ i=1 }^{ k }{ \left( { w }_{ i }\times { f }_{ i }\left( D,Q \right)  \right)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4217ae115_0_5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5" name="Google Shape;295;g24217ae115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faff4830e_1_38: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Google Shape;300;g1faff4830e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425f626b2_0_315: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8" name="Google Shape;308;g2425f626b2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24217ae115_0_6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Google Shape;318;g24217ae11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42067e9a6_0_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6" name="Google Shape;186;g242067e9a6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g2425f626b2_0_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3" name="Google Shape;323;g2425f626b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425f626b2_0_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Google Shape;330;g2425f626b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2425f626b2_0_1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5" name="Google Shape;335;g2425f626b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faff4830e_6_3: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4" name="Google Shape;344;g1faff4830e_6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cb9a3abeb_0_37: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2" name="Google Shape;352;gcb9a3abe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425f626b2_0_2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7" name="Google Shape;357;g2425f626b2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425f626b2_0_2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5" name="Google Shape;365;g2425f626b2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1faff4830e_6_1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0" name="Google Shape;370;g1faff4830e_6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25f626b2_0_47: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Google Shape;378;g2425f626b2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42caed0df_0_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6" name="Google Shape;386;g242caed0d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cbab3a369_1_258: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8" name="Google Shape;198;gcbab3a369_1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242caed0df_0_1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4" name="Google Shape;394;g242caed0df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eb755bb9a_0_1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2" name="Google Shape;402;g3eb755bb9a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3ebb6fa047_0_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9" name="Google Shape;409;g3ebb6fa047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3ebb6fa047_0_109: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6" name="Google Shape;416;g3ebb6fa047_0_10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决策树有很好的表达能力，空间中的特征不是以线性的关系进行组合，而是以一定的结构化的关系（这与人类的决策模型比较相似），同时，每个节点下的子树都可以看成一个子模型，这样就天然的解决了特征组合问题，而且对于空间中样本的统一赋权方式避免了线性模型中异常值造成的权重偏执问题，省去了特征值的归一化的步骤</a:t>
            </a:r>
            <a:endParaRPr sz="1200" b="0" i="0" u="none" strike="noStrike" cap="none">
              <a:solidFill>
                <a:schemeClr val="dk1"/>
              </a:solidFill>
              <a:latin typeface="Calibri"/>
              <a:ea typeface="Calibri"/>
              <a:cs typeface="Calibri"/>
              <a:sym typeface="Calibri"/>
            </a:endParaRPr>
          </a:p>
        </p:txBody>
      </p:sp>
      <p:sp>
        <p:nvSpPr>
          <p:cNvPr id="417" name="Google Shape;417;g3ebb6fa047_0_10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33</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3ebb6fa047_0_257: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8" name="Google Shape;488;g3ebb6fa047_0_25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但是模型强大的表达能力也给系统造成了过拟合风险，为了防止过拟合风险，决策树无法产生太复杂的树结构:在实际决策树的建立过程中，我们要对决策树的学习过程进行限制，防止过拟合风险。</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None/>
            </a:pPr>
            <a:r>
              <a:rPr lang="en" sz="1200" b="0" i="0" u="none" strike="noStrike" cap="none">
                <a:solidFill>
                  <a:schemeClr val="dk1"/>
                </a:solidFill>
                <a:latin typeface="Calibri"/>
                <a:ea typeface="Calibri"/>
                <a:cs typeface="Calibri"/>
                <a:sym typeface="Calibri"/>
              </a:rPr>
              <a:t>而这样就限制模型的表达能力，单棵决策树很难产生很好的预测效果</a:t>
            </a:r>
            <a:endParaRPr sz="1200" b="0" i="0" u="none" strike="noStrike" cap="none">
              <a:solidFill>
                <a:schemeClr val="dk1"/>
              </a:solidFill>
              <a:latin typeface="Calibri"/>
              <a:ea typeface="Calibri"/>
              <a:cs typeface="Calibri"/>
              <a:sym typeface="Calibri"/>
            </a:endParaRPr>
          </a:p>
        </p:txBody>
      </p:sp>
      <p:sp>
        <p:nvSpPr>
          <p:cNvPr id="489" name="Google Shape;489;g3ebb6fa047_0_25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34</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3ebb6fa047_0_613: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3" name="Google Shape;553;g3ebb6fa047_0_6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lvl="0" indent="-228600" rtl="0">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Gb算法很好的平衡了决策树的表达能力和过拟合风险，在充分利用决策树的复杂的表达能力的同时，降低了决策树的过拟合风险</a:t>
            </a:r>
            <a:endParaRPr sz="1200">
              <a:solidFill>
                <a:schemeClr val="dk1"/>
              </a:solidFill>
              <a:latin typeface="Calibri"/>
              <a:ea typeface="Calibri"/>
              <a:cs typeface="Calibri"/>
              <a:sym typeface="Calibri"/>
            </a:endParaRPr>
          </a:p>
          <a:p>
            <a:pPr marL="228600" lvl="0" indent="-228600" rtl="0">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介绍一下符号 ：损失函数，标注值，优化参数</a:t>
            </a:r>
            <a:endParaRPr sz="1200">
              <a:solidFill>
                <a:schemeClr val="dk1"/>
              </a:solidFill>
              <a:latin typeface="Calibri"/>
              <a:ea typeface="Calibri"/>
              <a:cs typeface="Calibri"/>
              <a:sym typeface="Calibri"/>
            </a:endParaRPr>
          </a:p>
          <a:p>
            <a:pPr marL="228600" lvl="0" indent="-228600" rtl="0">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首先介绍GB的框架公式  F</a:t>
            </a:r>
            <a:r>
              <a:rPr lang="en" sz="1200" baseline="-25000">
                <a:solidFill>
                  <a:schemeClr val="dk1"/>
                </a:solidFill>
                <a:latin typeface="Calibri"/>
                <a:ea typeface="Calibri"/>
                <a:cs typeface="Calibri"/>
                <a:sym typeface="Calibri"/>
              </a:rPr>
              <a:t>m</a:t>
            </a:r>
            <a:r>
              <a:rPr lang="en" sz="1200">
                <a:solidFill>
                  <a:schemeClr val="dk1"/>
                </a:solidFill>
                <a:latin typeface="Calibri"/>
                <a:ea typeface="Calibri"/>
                <a:cs typeface="Calibri"/>
                <a:sym typeface="Calibri"/>
              </a:rPr>
              <a:t>=F</a:t>
            </a:r>
            <a:r>
              <a:rPr lang="en" sz="1200" baseline="-25000">
                <a:solidFill>
                  <a:schemeClr val="dk1"/>
                </a:solidFill>
                <a:latin typeface="Calibri"/>
                <a:ea typeface="Calibri"/>
                <a:cs typeface="Calibri"/>
                <a:sym typeface="Calibri"/>
              </a:rPr>
              <a:t>m-1</a:t>
            </a:r>
            <a:r>
              <a:rPr lang="en" sz="1200">
                <a:solidFill>
                  <a:schemeClr val="dk1"/>
                </a:solidFill>
                <a:latin typeface="Calibri"/>
                <a:ea typeface="Calibri"/>
                <a:cs typeface="Calibri"/>
                <a:sym typeface="Calibri"/>
              </a:rPr>
              <a:t>+h(x)</a:t>
            </a:r>
            <a:endParaRPr sz="1200">
              <a:solidFill>
                <a:schemeClr val="dk1"/>
              </a:solidFill>
              <a:latin typeface="Calibri"/>
              <a:ea typeface="Calibri"/>
              <a:cs typeface="Calibri"/>
              <a:sym typeface="Calibri"/>
            </a:endParaRPr>
          </a:p>
          <a:p>
            <a:pPr marL="228600" lvl="0" indent="-228600" rtl="0">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令Fm（x）产生的向量Ym,令h(x) 为损失函数的导数负方向，则向量Ym最终朝着损失函数递减的方向优化收敛</a:t>
            </a:r>
            <a:endParaRPr sz="1200">
              <a:solidFill>
                <a:schemeClr val="dk1"/>
              </a:solidFill>
              <a:latin typeface="Calibri"/>
              <a:ea typeface="Calibri"/>
              <a:cs typeface="Calibri"/>
              <a:sym typeface="Calibri"/>
            </a:endParaRPr>
          </a:p>
          <a:p>
            <a:pPr marL="228600" lvl="0" indent="-228600" rtl="0">
              <a:spcBef>
                <a:spcPts val="0"/>
              </a:spcBef>
              <a:spcAft>
                <a:spcPts val="0"/>
              </a:spcAft>
              <a:buClr>
                <a:schemeClr val="dk1"/>
              </a:buClr>
              <a:buSzPts val="1200"/>
              <a:buFont typeface="Calibri"/>
              <a:buAutoNum type="arabicPeriod"/>
            </a:pPr>
            <a:r>
              <a:rPr lang="en" sz="1200">
                <a:solidFill>
                  <a:schemeClr val="dk1"/>
                </a:solidFill>
                <a:latin typeface="Calibri"/>
                <a:ea typeface="Calibri"/>
                <a:cs typeface="Calibri"/>
                <a:sym typeface="Calibri"/>
              </a:rPr>
              <a:t>1. 定义损失函数 2. 然后求使损失函数减少最快的模型输出方向 （更新所有数据的最优输出） 3. 拟合该模型输出方向，得到拟合该输出对应的系统参数  4. 将该模型加入到boosting框架中去</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3ebb6fa047_0_396:notes"/>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1" name="Google Shape;561;g3ebb6fa047_0_39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228600" marR="0" lvl="0" indent="-228600" algn="l" rtl="0">
              <a:spcBef>
                <a:spcPts val="0"/>
              </a:spcBef>
              <a:spcAft>
                <a:spcPts val="0"/>
              </a:spcAft>
              <a:buClr>
                <a:schemeClr val="dk1"/>
              </a:buClr>
              <a:buSzPts val="1200"/>
              <a:buFont typeface="Calibri"/>
              <a:buAutoNum type="arabicPeriod"/>
            </a:pPr>
            <a:r>
              <a:rPr lang="en" sz="1200" b="0" i="0" u="none" strike="noStrike" cap="none">
                <a:solidFill>
                  <a:schemeClr val="dk1"/>
                </a:solidFill>
                <a:latin typeface="Calibri"/>
                <a:ea typeface="Calibri"/>
                <a:cs typeface="Calibri"/>
                <a:sym typeface="Calibri"/>
              </a:rPr>
              <a:t>损失函数为0.5*（y-F）</a:t>
            </a:r>
            <a:r>
              <a:rPr lang="en" sz="1200" b="0" i="0" u="none" strike="noStrike" cap="none" baseline="30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，则负导数为y-F</a:t>
            </a:r>
            <a:endParaRPr/>
          </a:p>
          <a:p>
            <a:pPr marL="228600" marR="0" lvl="0" indent="-228600" algn="l" rtl="0">
              <a:spcBef>
                <a:spcPts val="0"/>
              </a:spcBef>
              <a:spcAft>
                <a:spcPts val="0"/>
              </a:spcAft>
              <a:buClr>
                <a:schemeClr val="dk1"/>
              </a:buClr>
              <a:buSzPts val="1200"/>
              <a:buFont typeface="Calibri"/>
              <a:buAutoNum type="arabicPeriod"/>
            </a:pPr>
            <a:r>
              <a:rPr lang="en" sz="1200" b="0" i="0" u="none" strike="noStrike" cap="none">
                <a:solidFill>
                  <a:schemeClr val="dk1"/>
                </a:solidFill>
                <a:latin typeface="Calibri"/>
                <a:ea typeface="Calibri"/>
                <a:cs typeface="Calibri"/>
                <a:sym typeface="Calibri"/>
              </a:rPr>
              <a:t>根据最小平方差原理，拟合每个y-F，每个点的响应</a:t>
            </a:r>
            <a:endParaRPr sz="1200" b="0" i="0" u="none" strike="noStrike" cap="none">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ts val="1200"/>
              <a:buFont typeface="Calibri"/>
              <a:buAutoNum type="arabicPeriod"/>
            </a:pPr>
            <a:r>
              <a:rPr lang="en" sz="1200" b="0" i="0" u="none" strike="noStrike" cap="none">
                <a:solidFill>
                  <a:schemeClr val="dk1"/>
                </a:solidFill>
                <a:latin typeface="Calibri"/>
                <a:ea typeface="Calibri"/>
                <a:cs typeface="Calibri"/>
                <a:sym typeface="Calibri"/>
              </a:rPr>
              <a:t>遍历所有切分的可能，计算出每个子空间的最优响应</a:t>
            </a:r>
            <a:endParaRPr sz="1200" b="0" i="0" u="none" strike="noStrike" cap="none">
              <a:solidFill>
                <a:schemeClr val="dk1"/>
              </a:solidFill>
              <a:latin typeface="Calibri"/>
              <a:ea typeface="Calibri"/>
              <a:cs typeface="Calibri"/>
              <a:sym typeface="Calibri"/>
            </a:endParaRPr>
          </a:p>
          <a:p>
            <a:pPr marL="228600" marR="0" lvl="0" indent="-228600" algn="l" rtl="0">
              <a:spcBef>
                <a:spcPts val="0"/>
              </a:spcBef>
              <a:spcAft>
                <a:spcPts val="0"/>
              </a:spcAft>
              <a:buClr>
                <a:schemeClr val="dk1"/>
              </a:buClr>
              <a:buSzPts val="1200"/>
              <a:buFont typeface="Calibri"/>
              <a:buAutoNum type="arabicPeriod"/>
            </a:pPr>
            <a:r>
              <a:rPr lang="en" sz="1200" b="0" i="0" u="none" strike="noStrike" cap="none">
                <a:solidFill>
                  <a:schemeClr val="dk1"/>
                </a:solidFill>
                <a:latin typeface="Calibri"/>
                <a:ea typeface="Calibri"/>
                <a:cs typeface="Calibri"/>
                <a:sym typeface="Calibri"/>
              </a:rPr>
              <a:t>将当前树加入到boosting 森林中</a:t>
            </a:r>
            <a:endParaRPr sz="1200" b="0" i="0" u="none" strike="noStrike" cap="none">
              <a:solidFill>
                <a:schemeClr val="dk1"/>
              </a:solidFill>
              <a:latin typeface="Calibri"/>
              <a:ea typeface="Calibri"/>
              <a:cs typeface="Calibri"/>
              <a:sym typeface="Calibri"/>
            </a:endParaRPr>
          </a:p>
          <a:p>
            <a:pPr marL="0" marR="0" lvl="0" indent="0" algn="l" rtl="0">
              <a:spcBef>
                <a:spcPts val="0"/>
              </a:spcBef>
              <a:spcAft>
                <a:spcPts val="0"/>
              </a:spcAft>
              <a:buClr>
                <a:schemeClr val="dk1"/>
              </a:buClr>
              <a:buSzPts val="1200"/>
              <a:buFont typeface="Calibri"/>
              <a:buNone/>
            </a:pPr>
            <a:endParaRPr sz="1200" b="0" i="0" u="none" strike="noStrike" cap="none" baseline="30000">
              <a:solidFill>
                <a:schemeClr val="dk1"/>
              </a:solidFill>
              <a:latin typeface="Calibri"/>
              <a:ea typeface="Calibri"/>
              <a:cs typeface="Calibri"/>
              <a:sym typeface="Calibri"/>
            </a:endParaRPr>
          </a:p>
        </p:txBody>
      </p:sp>
      <p:sp>
        <p:nvSpPr>
          <p:cNvPr id="562" name="Google Shape;562;g3ebb6fa047_0_39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36</a:t>
            </a:fld>
            <a:endParaRPr sz="1200" b="0" i="0" u="none" strike="noStrike" cap="none">
              <a:solidFill>
                <a:schemeClr val="dk1"/>
              </a:solidFill>
              <a:latin typeface="Calibri"/>
              <a:ea typeface="Calibri"/>
              <a:cs typeface="Calibri"/>
              <a:sym typeface="Calibri"/>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2425f626b2_0_8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3" name="Google Shape;683;g2425f626b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2425f626b2_0_95: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0" name="Google Shape;690;g2425f626b2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3"/>
        <p:cNvGrpSpPr/>
        <p:nvPr/>
      </p:nvGrpSpPr>
      <p:grpSpPr>
        <a:xfrm>
          <a:off x="0" y="0"/>
          <a:ext cx="0" cy="0"/>
          <a:chOff x="0" y="0"/>
          <a:chExt cx="0" cy="0"/>
        </a:xfrm>
      </p:grpSpPr>
      <p:sp>
        <p:nvSpPr>
          <p:cNvPr id="694" name="Google Shape;694;g2425f626b2_0_13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95" name="Google Shape;695;g2425f626b2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 P }_{ ij }=P\left( { U }_{ i }&gt; \right { U }_{ j })=\frac { { e }^{ \sigma \left( { s }_{ i }-{ s }_{ j } \right)  } }{ 1+{ e }^{ \sigma \left( { s }_{ i }-{ s }_{ j } \right)  } } =\frac { 1 }{ 1+{ e }^{ -\sigma \left( { s }_{ i }-{ s }_{ j } \right)  } }</a:t>
            </a:r>
            <a:endParaRPr/>
          </a:p>
          <a:p>
            <a:pPr marL="0" lvl="0" indent="0">
              <a:spcBef>
                <a:spcPts val="0"/>
              </a:spcBef>
              <a:spcAft>
                <a:spcPts val="0"/>
              </a:spcAft>
              <a:buNone/>
            </a:pPr>
            <a:r>
              <a:rPr lang="en"/>
              <a:t>为什么Pij的概率可以写成sigmoid的形式，这个可以看最大熵原则到sigmoid的推倒过程</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434fede97_0_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5" name="Google Shape;205;g2434fede9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0"/>
        <p:cNvGrpSpPr/>
        <p:nvPr/>
      </p:nvGrpSpPr>
      <p:grpSpPr>
        <a:xfrm>
          <a:off x="0" y="0"/>
          <a:ext cx="0" cy="0"/>
          <a:chOff x="0" y="0"/>
          <a:chExt cx="0" cy="0"/>
        </a:xfrm>
      </p:grpSpPr>
      <p:sp>
        <p:nvSpPr>
          <p:cNvPr id="711" name="Google Shape;711;g2425f626b2_0_15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12" name="Google Shape;712;g2425f626b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\bar { { P }_{ ij } } =\frac { 1 }{ 2 } \left( 1+{ S }_{ ij } \right)</a:t>
            </a:r>
            <a:endParaRPr/>
          </a:p>
          <a:p>
            <a:pPr marL="0" lvl="0" indent="0">
              <a:spcBef>
                <a:spcPts val="0"/>
              </a:spcBef>
              <a:spcAft>
                <a:spcPts val="0"/>
              </a:spcAft>
              <a:buNone/>
            </a:pPr>
            <a:r>
              <a:rPr lang="en"/>
              <a:t>C=-\bar { { P }_{ ij } } \log { { P }_{ ij } } -\left( 1-\bar { { P }_{ ij } }  \right) \log  \left( { 1-{ P }_{ ij } } \right)</a:t>
            </a:r>
            <a:endParaRPr/>
          </a:p>
          <a:p>
            <a:pPr marL="0" lvl="0" indent="0">
              <a:spcBef>
                <a:spcPts val="0"/>
              </a:spcBef>
              <a:spcAft>
                <a:spcPts val="0"/>
              </a:spcAft>
              <a:buNone/>
            </a:pPr>
            <a:r>
              <a:rPr lang="en"/>
              <a:t>C=\frac { 1 }{ 2 } \left( 1-{ S }_{ ij } \right) \sigma \left( { s }_{ i }-{ s }_{ j } \right) +\log { \left( 1+{ e }^{ -\sigma \left( { s }_{ i }-{ s }_{ j } \right)  } \right)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1"/>
        <p:cNvGrpSpPr/>
        <p:nvPr/>
      </p:nvGrpSpPr>
      <p:grpSpPr>
        <a:xfrm>
          <a:off x="0" y="0"/>
          <a:ext cx="0" cy="0"/>
          <a:chOff x="0" y="0"/>
          <a:chExt cx="0" cy="0"/>
        </a:xfrm>
      </p:grpSpPr>
      <p:sp>
        <p:nvSpPr>
          <p:cNvPr id="722" name="Google Shape;722;g2425f626b2_0_16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23" name="Google Shape;723;g2425f626b2_0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\frac { \partial C }{ \partial { S }_{ i } } =\sigma \left( \frac { 1 }{ 2 } \left( 1-{ S }_{ ij } \right) -\frac { 1 }{ 1+{ e }^{ -\sigma \left( { s }_{ i }-{ s }_{ j } \right)  } }  \right) =-\frac { \partial C }{ \partial { S }_{ j } }</a:t>
            </a:r>
            <a:endParaRPr/>
          </a:p>
          <a:p>
            <a:pPr marL="0" lvl="0" indent="0">
              <a:spcBef>
                <a:spcPts val="0"/>
              </a:spcBef>
              <a:spcAft>
                <a:spcPts val="0"/>
              </a:spcAft>
              <a:buNone/>
            </a:pPr>
            <a:r>
              <a:rPr lang="en"/>
              <a:t>{ w }_{ k }\rightarrow { w }_{ k }-\eta \frac { \partial C }{ \partial { w }_{ k } } ={ w }_{ k }-\eta \left( \frac { \partial C }{ \partial { S }_{ i } } \frac { \partial { S }_{ i } }{ \partial { W }_{ k } } +\frac { \partial C }{ \partial { S }_{ j } } \frac { \partial { S }_{ j } }{ \partial { W }_{ k } }  \right)</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1"/>
        <p:cNvGrpSpPr/>
        <p:nvPr/>
      </p:nvGrpSpPr>
      <p:grpSpPr>
        <a:xfrm>
          <a:off x="0" y="0"/>
          <a:ext cx="0" cy="0"/>
          <a:chOff x="0" y="0"/>
          <a:chExt cx="0" cy="0"/>
        </a:xfrm>
      </p:grpSpPr>
      <p:sp>
        <p:nvSpPr>
          <p:cNvPr id="732" name="Google Shape;732;g2425f626b2_0_9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3" name="Google Shape;733;g2425f626b2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2425f626b2_0_19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38" name="Google Shape;738;g2425f626b2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3"/>
        <p:cNvGrpSpPr/>
        <p:nvPr/>
      </p:nvGrpSpPr>
      <p:grpSpPr>
        <a:xfrm>
          <a:off x="0" y="0"/>
          <a:ext cx="0" cy="0"/>
          <a:chOff x="0" y="0"/>
          <a:chExt cx="0" cy="0"/>
        </a:xfrm>
      </p:grpSpPr>
      <p:sp>
        <p:nvSpPr>
          <p:cNvPr id="744" name="Google Shape;744;g2425f626b2_0_20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5" name="Google Shape;745;g2425f626b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sz="1150">
                <a:highlight>
                  <a:srgbClr val="FFFFFF"/>
                </a:highlight>
                <a:latin typeface="Microsoft Yahei"/>
                <a:ea typeface="Microsoft Yahei"/>
                <a:cs typeface="Microsoft Yahei"/>
                <a:sym typeface="Microsoft Yahei"/>
              </a:rPr>
              <a:t>另外因为NDCG是关注整个query下排序情况，这样就可以对listwise训练集进行评估了。</a:t>
            </a:r>
            <a:endParaRPr sz="1150">
              <a:highlight>
                <a:srgbClr val="FFFFFF"/>
              </a:highlight>
              <a:latin typeface="Microsoft Yahei"/>
              <a:ea typeface="Microsoft Yahei"/>
              <a:cs typeface="Microsoft Yahei"/>
              <a:sym typeface="Microsoft Yahei"/>
            </a:endParaRPr>
          </a:p>
          <a:p>
            <a:pPr marL="0" lvl="0" indent="0" rtl="0">
              <a:lnSpc>
                <a:spcPct val="115000"/>
              </a:lnSpc>
              <a:spcBef>
                <a:spcPts val="0"/>
              </a:spcBef>
              <a:spcAft>
                <a:spcPts val="0"/>
              </a:spcAft>
              <a:buNone/>
            </a:pPr>
            <a:r>
              <a:rPr lang="en" sz="1150">
                <a:highlight>
                  <a:srgbClr val="FFFFFF"/>
                </a:highlight>
                <a:latin typeface="Microsoft Yahei"/>
                <a:ea typeface="Microsoft Yahei"/>
                <a:cs typeface="Microsoft Yahei"/>
                <a:sym typeface="Microsoft Yahei"/>
              </a:rPr>
              <a:t>我们训练的目标就是使这个lambda函数最小，具体求解过程有些偏题，有兴趣的同学可以读下Speeding Up Ranknet Training和From RankNet to LambdaRank部分。</a:t>
            </a:r>
            <a:endParaRPr sz="1150">
              <a:highlight>
                <a:srgbClr val="FFFFFF"/>
              </a:highlight>
              <a:latin typeface="Microsoft Yahei"/>
              <a:ea typeface="Microsoft Yahei"/>
              <a:cs typeface="Microsoft Yahei"/>
              <a:sym typeface="Microsoft Yahei"/>
            </a:endParaRPr>
          </a:p>
          <a:p>
            <a:pPr marL="0" lvl="0" indent="0" rtl="0">
              <a:lnSpc>
                <a:spcPct val="115000"/>
              </a:lnSpc>
              <a:spcBef>
                <a:spcPts val="0"/>
              </a:spcBef>
              <a:spcAft>
                <a:spcPts val="0"/>
              </a:spcAft>
              <a:buNone/>
            </a:pPr>
            <a:endParaRPr sz="1150">
              <a:highlight>
                <a:srgbClr val="FFFFFF"/>
              </a:highlight>
              <a:latin typeface="Microsoft Yahei"/>
              <a:ea typeface="Microsoft Yahei"/>
              <a:cs typeface="Microsoft Yahei"/>
              <a:sym typeface="Microsoft Yahei"/>
            </a:endParaRPr>
          </a:p>
          <a:p>
            <a:pPr marL="0" lvl="0" indent="0">
              <a:spcBef>
                <a:spcPts val="0"/>
              </a:spcBef>
              <a:spcAft>
                <a:spcPts val="0"/>
              </a:spcAft>
              <a:buNone/>
            </a:pPr>
            <a:r>
              <a:rPr lang="en"/>
              <a:t>{ \lambda  }_{ i }=\sum _{ j:\left\{ i,j \right\} \in I }^{  }{ { \lambda  }_{ ij } } -\sum _{ j:\left\{ j,i \right\} \in I }^{  }{ { \lambda  }_{ ij } }</a:t>
            </a:r>
            <a:endParaRPr/>
          </a:p>
          <a:p>
            <a:pPr marL="0" lvl="0" indent="0">
              <a:spcBef>
                <a:spcPts val="0"/>
              </a:spcBef>
              <a:spcAft>
                <a:spcPts val="0"/>
              </a:spcAft>
              <a:buNone/>
            </a:pPr>
            <a:r>
              <a:rPr lang="en"/>
              <a:t>{ \lambda  }_{ ij }=\frac { \partial C\left( { s }_{ i }-{ s }_{ j } \right)  }{ \partial { s }_{ i } } =\frac { -\sigma  }{ 1+{ e }^{ \sigma \left( { s }_{ i }-{ s }_{ j } \right)  } } \left| { \Delta  }_{ NDCG } \right|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2"/>
        <p:cNvGrpSpPr/>
        <p:nvPr/>
      </p:nvGrpSpPr>
      <p:grpSpPr>
        <a:xfrm>
          <a:off x="0" y="0"/>
          <a:ext cx="0" cy="0"/>
          <a:chOff x="0" y="0"/>
          <a:chExt cx="0" cy="0"/>
        </a:xfrm>
      </p:grpSpPr>
      <p:sp>
        <p:nvSpPr>
          <p:cNvPr id="753" name="Google Shape;753;g2425f626b2_0_227: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4" name="Google Shape;754;g2425f626b2_0_2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425f626b2_0_231: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59" name="Google Shape;759;g2425f626b2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 \lambda  }_{ ij }=\frac { -1 }{ 1+{ e }^{ \left( { s }_{ i }-{ s }_{ j } \right)  } } \left| { \Delta  }{ z }_{ ij } \right| ,\left( \sigma =1 \right)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2425f626b2_0_24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9" name="Google Shape;779;g2425f626b2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2425f626b2_0_25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86" name="Google Shape;786;g2425f626b2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425f626b2_0_265: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93" name="Google Shape;793;g2425f626b2_0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42e3e7cd_1_33: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Google Shape;213;g742e3e7cd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0"/>
        <p:cNvGrpSpPr/>
        <p:nvPr/>
      </p:nvGrpSpPr>
      <p:grpSpPr>
        <a:xfrm>
          <a:off x="0" y="0"/>
          <a:ext cx="0" cy="0"/>
          <a:chOff x="0" y="0"/>
          <a:chExt cx="0" cy="0"/>
        </a:xfrm>
      </p:grpSpPr>
      <p:sp>
        <p:nvSpPr>
          <p:cNvPr id="801" name="Google Shape;801;g2425f626b2_0_259: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2" name="Google Shape;802;g2425f626b2_0_2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d5f4b554c_0_15:notes"/>
          <p:cNvSpPr>
            <a:spLocks noGrp="1" noRot="1" noChangeAspect="1"/>
          </p:cNvSpPr>
          <p:nvPr>
            <p:ph type="sldImg" idx="2"/>
          </p:nvPr>
        </p:nvSpPr>
        <p:spPr>
          <a:xfrm>
            <a:off x="381188"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08" name="Google Shape;808;gd5f4b554c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42067e9a6_0_122: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0" name="Google Shape;220;g242067e9a6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d4400e736_2_0: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Google Shape;225;gd4400e73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217ae115_0_6: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Google Shape;231;g24217ae115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24217ae115_0_14:notes"/>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Google Shape;239;g24217ae11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54"/>
        <p:cNvGrpSpPr/>
        <p:nvPr/>
      </p:nvGrpSpPr>
      <p:grpSpPr>
        <a:xfrm>
          <a:off x="0" y="0"/>
          <a:ext cx="0" cy="0"/>
          <a:chOff x="0" y="0"/>
          <a:chExt cx="0" cy="0"/>
        </a:xfrm>
      </p:grpSpPr>
      <p:cxnSp>
        <p:nvCxnSpPr>
          <p:cNvPr id="55" name="Google Shape;55;p14"/>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56" name="Google Shape;56;p14"/>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57" name="Google Shape;57;p14"/>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lstStyle>
            <a:lvl1pPr lvl="0" rtl="0">
              <a:lnSpc>
                <a:spcPct val="100000"/>
              </a:lnSpc>
              <a:spcBef>
                <a:spcPts val="0"/>
              </a:spcBef>
              <a:spcAft>
                <a:spcPts val="0"/>
              </a:spcAft>
              <a:buClr>
                <a:schemeClr val="lt1"/>
              </a:buClr>
              <a:buSzPts val="2400"/>
              <a:buNone/>
              <a:defRPr sz="2400">
                <a:solidFill>
                  <a:schemeClr val="lt1"/>
                </a:solidFill>
              </a:defRPr>
            </a:lvl1pPr>
            <a:lvl2pPr lvl="1" rtl="0">
              <a:lnSpc>
                <a:spcPct val="100000"/>
              </a:lnSpc>
              <a:spcBef>
                <a:spcPts val="0"/>
              </a:spcBef>
              <a:spcAft>
                <a:spcPts val="0"/>
              </a:spcAft>
              <a:buClr>
                <a:schemeClr val="lt1"/>
              </a:buClr>
              <a:buSzPts val="2400"/>
              <a:buNone/>
              <a:defRPr sz="2400">
                <a:solidFill>
                  <a:schemeClr val="lt1"/>
                </a:solidFill>
              </a:defRPr>
            </a:lvl2pPr>
            <a:lvl3pPr lvl="2" rtl="0">
              <a:lnSpc>
                <a:spcPct val="100000"/>
              </a:lnSpc>
              <a:spcBef>
                <a:spcPts val="0"/>
              </a:spcBef>
              <a:spcAft>
                <a:spcPts val="0"/>
              </a:spcAft>
              <a:buClr>
                <a:schemeClr val="lt1"/>
              </a:buClr>
              <a:buSzPts val="2400"/>
              <a:buNone/>
              <a:defRPr sz="2400">
                <a:solidFill>
                  <a:schemeClr val="lt1"/>
                </a:solidFill>
              </a:defRPr>
            </a:lvl3pPr>
            <a:lvl4pPr lvl="3" rtl="0">
              <a:lnSpc>
                <a:spcPct val="100000"/>
              </a:lnSpc>
              <a:spcBef>
                <a:spcPts val="0"/>
              </a:spcBef>
              <a:spcAft>
                <a:spcPts val="0"/>
              </a:spcAft>
              <a:buClr>
                <a:schemeClr val="lt1"/>
              </a:buClr>
              <a:buSzPts val="2400"/>
              <a:buNone/>
              <a:defRPr sz="2400">
                <a:solidFill>
                  <a:schemeClr val="lt1"/>
                </a:solidFill>
              </a:defRPr>
            </a:lvl4pPr>
            <a:lvl5pPr lvl="4" rtl="0">
              <a:lnSpc>
                <a:spcPct val="100000"/>
              </a:lnSpc>
              <a:spcBef>
                <a:spcPts val="0"/>
              </a:spcBef>
              <a:spcAft>
                <a:spcPts val="0"/>
              </a:spcAft>
              <a:buClr>
                <a:schemeClr val="lt1"/>
              </a:buClr>
              <a:buSzPts val="2400"/>
              <a:buNone/>
              <a:defRPr sz="2400">
                <a:solidFill>
                  <a:schemeClr val="lt1"/>
                </a:solidFill>
              </a:defRPr>
            </a:lvl5pPr>
            <a:lvl6pPr lvl="5" rtl="0">
              <a:lnSpc>
                <a:spcPct val="100000"/>
              </a:lnSpc>
              <a:spcBef>
                <a:spcPts val="0"/>
              </a:spcBef>
              <a:spcAft>
                <a:spcPts val="0"/>
              </a:spcAft>
              <a:buClr>
                <a:schemeClr val="lt1"/>
              </a:buClr>
              <a:buSzPts val="2400"/>
              <a:buNone/>
              <a:defRPr sz="2400">
                <a:solidFill>
                  <a:schemeClr val="lt1"/>
                </a:solidFill>
              </a:defRPr>
            </a:lvl6pPr>
            <a:lvl7pPr lvl="6" rtl="0">
              <a:lnSpc>
                <a:spcPct val="100000"/>
              </a:lnSpc>
              <a:spcBef>
                <a:spcPts val="0"/>
              </a:spcBef>
              <a:spcAft>
                <a:spcPts val="0"/>
              </a:spcAft>
              <a:buClr>
                <a:schemeClr val="lt1"/>
              </a:buClr>
              <a:buSzPts val="2400"/>
              <a:buNone/>
              <a:defRPr sz="2400">
                <a:solidFill>
                  <a:schemeClr val="lt1"/>
                </a:solidFill>
              </a:defRPr>
            </a:lvl7pPr>
            <a:lvl8pPr lvl="7" rtl="0">
              <a:lnSpc>
                <a:spcPct val="100000"/>
              </a:lnSpc>
              <a:spcBef>
                <a:spcPts val="0"/>
              </a:spcBef>
              <a:spcAft>
                <a:spcPts val="0"/>
              </a:spcAft>
              <a:buClr>
                <a:schemeClr val="lt1"/>
              </a:buClr>
              <a:buSzPts val="2400"/>
              <a:buNone/>
              <a:defRPr sz="2400">
                <a:solidFill>
                  <a:schemeClr val="lt1"/>
                </a:solidFill>
              </a:defRPr>
            </a:lvl8pPr>
            <a:lvl9pPr lvl="8" rtl="0">
              <a:lnSpc>
                <a:spcPct val="100000"/>
              </a:lnSpc>
              <a:spcBef>
                <a:spcPts val="0"/>
              </a:spcBef>
              <a:spcAft>
                <a:spcPts val="0"/>
              </a:spcAft>
              <a:buClr>
                <a:schemeClr val="lt1"/>
              </a:buClr>
              <a:buSzPts val="2400"/>
              <a:buNone/>
              <a:defRPr sz="2400">
                <a:solidFill>
                  <a:schemeClr val="lt1"/>
                </a:solidFill>
              </a:defRPr>
            </a:lvl9pPr>
          </a:lstStyle>
          <a:p>
            <a:endParaRPr/>
          </a:p>
        </p:txBody>
      </p:sp>
      <p:sp>
        <p:nvSpPr>
          <p:cNvPr id="58" name="Google Shape;58;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59"/>
        <p:cNvGrpSpPr/>
        <p:nvPr/>
      </p:nvGrpSpPr>
      <p:grpSpPr>
        <a:xfrm>
          <a:off x="0" y="0"/>
          <a:ext cx="0" cy="0"/>
          <a:chOff x="0" y="0"/>
          <a:chExt cx="0" cy="0"/>
        </a:xfrm>
      </p:grpSpPr>
      <p:cxnSp>
        <p:nvCxnSpPr>
          <p:cNvPr id="60" name="Google Shape;60;p15"/>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61" name="Google Shape;61;p1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a:endParaRPr/>
          </a:p>
        </p:txBody>
      </p:sp>
      <p:sp>
        <p:nvSpPr>
          <p:cNvPr id="62" name="Google Shape;62;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3"/>
        <p:cNvGrpSpPr/>
        <p:nvPr/>
      </p:nvGrpSpPr>
      <p:grpSpPr>
        <a:xfrm>
          <a:off x="0" y="0"/>
          <a:ext cx="0" cy="0"/>
          <a:chOff x="0" y="0"/>
          <a:chExt cx="0" cy="0"/>
        </a:xfrm>
      </p:grpSpPr>
      <p:sp>
        <p:nvSpPr>
          <p:cNvPr id="64" name="Google Shape;64;p16"/>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Google Shape;6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6" name="Google Shape;66;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7" name="Google Shape;6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0" name="Google Shape;70;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1" name="Google Shape;71;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2" name="Google Shape;7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3"/>
        <p:cNvGrpSpPr/>
        <p:nvPr/>
      </p:nvGrpSpPr>
      <p:grpSpPr>
        <a:xfrm>
          <a:off x="0" y="0"/>
          <a:ext cx="0" cy="0"/>
          <a:chOff x="0" y="0"/>
          <a:chExt cx="0" cy="0"/>
        </a:xfrm>
      </p:grpSpPr>
      <p:sp>
        <p:nvSpPr>
          <p:cNvPr id="74" name="Google Shape;7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5" name="Google Shape;7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6"/>
        <p:cNvGrpSpPr/>
        <p:nvPr/>
      </p:nvGrpSpPr>
      <p:grpSpPr>
        <a:xfrm>
          <a:off x="0" y="0"/>
          <a:ext cx="0" cy="0"/>
          <a:chOff x="0" y="0"/>
          <a:chExt cx="0" cy="0"/>
        </a:xfrm>
      </p:grpSpPr>
      <p:sp>
        <p:nvSpPr>
          <p:cNvPr id="77" name="Google Shape;77;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8" name="Google Shape;78;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9" name="Google Shape;79;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80"/>
        <p:cNvGrpSpPr/>
        <p:nvPr/>
      </p:nvGrpSpPr>
      <p:grpSpPr>
        <a:xfrm>
          <a:off x="0" y="0"/>
          <a:ext cx="0" cy="0"/>
          <a:chOff x="0" y="0"/>
          <a:chExt cx="0" cy="0"/>
        </a:xfrm>
      </p:grpSpPr>
      <p:sp>
        <p:nvSpPr>
          <p:cNvPr id="81" name="Google Shape;81;p2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2" name="Google Shape;82;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3"/>
        <p:cNvGrpSpPr/>
        <p:nvPr/>
      </p:nvGrpSpPr>
      <p:grpSpPr>
        <a:xfrm>
          <a:off x="0" y="0"/>
          <a:ext cx="0" cy="0"/>
          <a:chOff x="0" y="0"/>
          <a:chExt cx="0" cy="0"/>
        </a:xfrm>
      </p:grpSpPr>
      <p:sp>
        <p:nvSpPr>
          <p:cNvPr id="84" name="Google Shape;84;p21"/>
          <p:cNvSpPr/>
          <p:nvPr/>
        </p:nvSpPr>
        <p:spPr>
          <a:xfrm>
            <a:off x="4572000" y="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cxnSp>
        <p:nvCxnSpPr>
          <p:cNvPr id="85" name="Google Shape;85;p21"/>
          <p:cNvCxnSpPr/>
          <p:nvPr/>
        </p:nvCxnSpPr>
        <p:spPr>
          <a:xfrm>
            <a:off x="5029675" y="4495500"/>
            <a:ext cx="468300" cy="0"/>
          </a:xfrm>
          <a:prstGeom prst="straightConnector1">
            <a:avLst/>
          </a:prstGeom>
          <a:noFill/>
          <a:ln w="19050" cap="flat" cmpd="sng">
            <a:solidFill>
              <a:schemeClr val="lt2"/>
            </a:solidFill>
            <a:prstDash val="solid"/>
            <a:round/>
            <a:headEnd type="none" w="sm" len="sm"/>
            <a:tailEnd type="none" w="sm" len="sm"/>
          </a:ln>
        </p:spPr>
      </p:cxnSp>
      <p:sp>
        <p:nvSpPr>
          <p:cNvPr id="86" name="Google Shape;86;p21"/>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7" name="Google Shape;87;p21"/>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8" name="Google Shape;88;p2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89" name="Google Shape;89;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
        <p:cNvGrpSpPr/>
        <p:nvPr/>
      </p:nvGrpSpPr>
      <p:grpSpPr>
        <a:xfrm>
          <a:off x="0" y="0"/>
          <a:ext cx="0" cy="0"/>
          <a:chOff x="0" y="0"/>
          <a:chExt cx="0" cy="0"/>
        </a:xfrm>
      </p:grpSpPr>
      <p:sp>
        <p:nvSpPr>
          <p:cNvPr id="91" name="Google Shape;91;p22"/>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2100"/>
              <a:buNone/>
              <a:defRPr sz="2100"/>
            </a:lvl1pPr>
          </a:lstStyle>
          <a:p>
            <a:endParaRPr/>
          </a:p>
        </p:txBody>
      </p:sp>
      <p:sp>
        <p:nvSpPr>
          <p:cNvPr id="92" name="Google Shape;92;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3"/>
        <p:cNvGrpSpPr/>
        <p:nvPr/>
      </p:nvGrpSpPr>
      <p:grpSpPr>
        <a:xfrm>
          <a:off x="0" y="0"/>
          <a:ext cx="0" cy="0"/>
          <a:chOff x="0" y="0"/>
          <a:chExt cx="0" cy="0"/>
        </a:xfrm>
      </p:grpSpPr>
      <p:sp>
        <p:nvSpPr>
          <p:cNvPr id="94" name="Google Shape;94;p23"/>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5" name="Google Shape;95;p23"/>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lstStyle>
            <a:lvl1pPr lvl="0" algn="ctr" rtl="0">
              <a:spcBef>
                <a:spcPts val="0"/>
              </a:spcBef>
              <a:spcAft>
                <a:spcPts val="0"/>
              </a:spcAft>
              <a:buSzPts val="14000"/>
              <a:buNone/>
              <a:defRPr sz="14000" b="1"/>
            </a:lvl1pPr>
            <a:lvl2pPr lvl="1" algn="ctr" rtl="0">
              <a:spcBef>
                <a:spcPts val="0"/>
              </a:spcBef>
              <a:spcAft>
                <a:spcPts val="0"/>
              </a:spcAft>
              <a:buSzPts val="14000"/>
              <a:buNone/>
              <a:defRPr sz="14000" b="1"/>
            </a:lvl2pPr>
            <a:lvl3pPr lvl="2" algn="ctr" rtl="0">
              <a:spcBef>
                <a:spcPts val="0"/>
              </a:spcBef>
              <a:spcAft>
                <a:spcPts val="0"/>
              </a:spcAft>
              <a:buSzPts val="14000"/>
              <a:buNone/>
              <a:defRPr sz="14000" b="1"/>
            </a:lvl3pPr>
            <a:lvl4pPr lvl="3" algn="ctr" rtl="0">
              <a:spcBef>
                <a:spcPts val="0"/>
              </a:spcBef>
              <a:spcAft>
                <a:spcPts val="0"/>
              </a:spcAft>
              <a:buSzPts val="14000"/>
              <a:buNone/>
              <a:defRPr sz="14000" b="1"/>
            </a:lvl4pPr>
            <a:lvl5pPr lvl="4" algn="ctr" rtl="0">
              <a:spcBef>
                <a:spcPts val="0"/>
              </a:spcBef>
              <a:spcAft>
                <a:spcPts val="0"/>
              </a:spcAft>
              <a:buSzPts val="14000"/>
              <a:buNone/>
              <a:defRPr sz="14000" b="1"/>
            </a:lvl5pPr>
            <a:lvl6pPr lvl="5" algn="ctr" rtl="0">
              <a:spcBef>
                <a:spcPts val="0"/>
              </a:spcBef>
              <a:spcAft>
                <a:spcPts val="0"/>
              </a:spcAft>
              <a:buSzPts val="14000"/>
              <a:buNone/>
              <a:defRPr sz="14000" b="1"/>
            </a:lvl6pPr>
            <a:lvl7pPr lvl="6" algn="ctr" rtl="0">
              <a:spcBef>
                <a:spcPts val="0"/>
              </a:spcBef>
              <a:spcAft>
                <a:spcPts val="0"/>
              </a:spcAft>
              <a:buSzPts val="14000"/>
              <a:buNone/>
              <a:defRPr sz="14000" b="1"/>
            </a:lvl7pPr>
            <a:lvl8pPr lvl="7" algn="ctr" rtl="0">
              <a:spcBef>
                <a:spcPts val="0"/>
              </a:spcBef>
              <a:spcAft>
                <a:spcPts val="0"/>
              </a:spcAft>
              <a:buSzPts val="14000"/>
              <a:buNone/>
              <a:defRPr sz="14000" b="1"/>
            </a:lvl8pPr>
            <a:lvl9pPr lvl="8" algn="ctr" rtl="0">
              <a:spcBef>
                <a:spcPts val="0"/>
              </a:spcBef>
              <a:spcAft>
                <a:spcPts val="0"/>
              </a:spcAft>
              <a:buSzPts val="14000"/>
              <a:buNone/>
              <a:defRPr sz="14000" b="1"/>
            </a:lvl9pPr>
          </a:lstStyle>
          <a:p>
            <a:r>
              <a:t>xx%</a:t>
            </a:r>
          </a:p>
        </p:txBody>
      </p:sp>
      <p:sp>
        <p:nvSpPr>
          <p:cNvPr id="96" name="Google Shape;96;p23"/>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7" name="Google Shape;97;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8"/>
        <p:cNvGrpSpPr/>
        <p:nvPr/>
      </p:nvGrpSpPr>
      <p:grpSpPr>
        <a:xfrm>
          <a:off x="0" y="0"/>
          <a:ext cx="0" cy="0"/>
          <a:chOff x="0" y="0"/>
          <a:chExt cx="0" cy="0"/>
        </a:xfrm>
      </p:grpSpPr>
      <p:sp>
        <p:nvSpPr>
          <p:cNvPr id="99" name="Google Shape;99;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06"/>
        <p:cNvGrpSpPr/>
        <p:nvPr/>
      </p:nvGrpSpPr>
      <p:grpSpPr>
        <a:xfrm>
          <a:off x="0" y="0"/>
          <a:ext cx="0" cy="0"/>
          <a:chOff x="0" y="0"/>
          <a:chExt cx="0" cy="0"/>
        </a:xfrm>
      </p:grpSpPr>
      <p:sp>
        <p:nvSpPr>
          <p:cNvPr id="107" name="Google Shape;107;p26"/>
          <p:cNvSpPr txBox="1">
            <a:spLocks noGrp="1"/>
          </p:cNvSpPr>
          <p:nvPr>
            <p:ph type="ctrTitle"/>
          </p:nvPr>
        </p:nvSpPr>
        <p:spPr>
          <a:xfrm>
            <a:off x="685800" y="1597819"/>
            <a:ext cx="7772400" cy="11025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8" name="Google Shape;108;p26"/>
          <p:cNvSpPr txBox="1">
            <a:spLocks noGrp="1"/>
          </p:cNvSpPr>
          <p:nvPr>
            <p:ph type="subTitle" idx="1"/>
          </p:nvPr>
        </p:nvSpPr>
        <p:spPr>
          <a:xfrm>
            <a:off x="1371600" y="2914650"/>
            <a:ext cx="6400800" cy="1314600"/>
          </a:xfrm>
          <a:prstGeom prst="rect">
            <a:avLst/>
          </a:prstGeom>
          <a:noFill/>
          <a:ln>
            <a:noFill/>
          </a:ln>
        </p:spPr>
        <p:txBody>
          <a:bodyPr spcFirstLastPara="1" wrap="square" lIns="91425" tIns="45700" rIns="91425" bIns="45700" anchor="t" anchorCtr="0"/>
          <a:lstStyle>
            <a:lvl1pPr marR="0" lvl="0" algn="ctr" rtl="0">
              <a:spcBef>
                <a:spcPts val="640"/>
              </a:spcBef>
              <a:spcAft>
                <a:spcPts val="0"/>
              </a:spcAft>
              <a:buClr>
                <a:srgbClr val="888888"/>
              </a:buClr>
              <a:buSzPts val="3200"/>
              <a:buFont typeface="Arial"/>
              <a:buNone/>
              <a:defRPr sz="3200" b="0" i="0" u="none" strike="noStrike" cap="none">
                <a:solidFill>
                  <a:srgbClr val="888888"/>
                </a:solidFill>
                <a:latin typeface="Calibri"/>
                <a:ea typeface="Calibri"/>
                <a:cs typeface="Calibri"/>
                <a:sym typeface="Calibri"/>
              </a:defRPr>
            </a:lvl1pPr>
            <a:lvl2pPr marR="0" lvl="1"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R="0" lvl="2"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R="0" lvl="3"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R="0" lvl="4"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R="0" lvl="5"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R="0" lvl="6"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R="0" lvl="7"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R="0" lvl="8"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09" name="Google Shape;109;p2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0" name="Google Shape;110;p2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1" name="Google Shape;111;p2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2"/>
        <p:cNvGrpSpPr/>
        <p:nvPr/>
      </p:nvGrpSpPr>
      <p:grpSpPr>
        <a:xfrm>
          <a:off x="0" y="0"/>
          <a:ext cx="0" cy="0"/>
          <a:chOff x="0" y="0"/>
          <a:chExt cx="0" cy="0"/>
        </a:xfrm>
      </p:grpSpPr>
      <p:sp>
        <p:nvSpPr>
          <p:cNvPr id="113" name="Google Shape;113;p27"/>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4" name="Google Shape;114;p27"/>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15" name="Google Shape;115;p27"/>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6" name="Google Shape;116;p27"/>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7" name="Google Shape;117;p27"/>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18"/>
        <p:cNvGrpSpPr/>
        <p:nvPr/>
      </p:nvGrpSpPr>
      <p:grpSpPr>
        <a:xfrm>
          <a:off x="0" y="0"/>
          <a:ext cx="0" cy="0"/>
          <a:chOff x="0" y="0"/>
          <a:chExt cx="0" cy="0"/>
        </a:xfrm>
      </p:grpSpPr>
      <p:sp>
        <p:nvSpPr>
          <p:cNvPr id="119" name="Google Shape;119;p28"/>
          <p:cNvSpPr txBox="1">
            <a:spLocks noGrp="1"/>
          </p:cNvSpPr>
          <p:nvPr>
            <p:ph type="title"/>
          </p:nvPr>
        </p:nvSpPr>
        <p:spPr>
          <a:xfrm>
            <a:off x="722313" y="3305175"/>
            <a:ext cx="7772400" cy="1021500"/>
          </a:xfrm>
          <a:prstGeom prst="rect">
            <a:avLst/>
          </a:prstGeom>
          <a:noFill/>
          <a:ln>
            <a:noFill/>
          </a:ln>
        </p:spPr>
        <p:txBody>
          <a:bodyPr spcFirstLastPara="1" wrap="square" lIns="91425" tIns="45700" rIns="91425" bIns="45700" anchor="t" anchorCtr="0"/>
          <a:lstStyle>
            <a:lvl1pPr marR="0" lvl="0" algn="l" rtl="0">
              <a:spcBef>
                <a:spcPts val="0"/>
              </a:spcBef>
              <a:spcAft>
                <a:spcPts val="0"/>
              </a:spcAft>
              <a:buClr>
                <a:schemeClr val="dk1"/>
              </a:buClr>
              <a:buSzPts val="4000"/>
              <a:buFont typeface="Calibri"/>
              <a:buNone/>
              <a:defRPr sz="4000" b="1"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0" name="Google Shape;120;p28"/>
          <p:cNvSpPr txBox="1">
            <a:spLocks noGrp="1"/>
          </p:cNvSpPr>
          <p:nvPr>
            <p:ph type="body" idx="1"/>
          </p:nvPr>
        </p:nvSpPr>
        <p:spPr>
          <a:xfrm>
            <a:off x="722313" y="2180035"/>
            <a:ext cx="7772400" cy="1125300"/>
          </a:xfrm>
          <a:prstGeom prst="rect">
            <a:avLst/>
          </a:prstGeom>
          <a:noFill/>
          <a:ln>
            <a:noFill/>
          </a:ln>
        </p:spPr>
        <p:txBody>
          <a:bodyPr spcFirstLastPara="1" wrap="square" lIns="91425" tIns="45700" rIns="91425" bIns="45700" anchor="b" anchorCtr="0"/>
          <a:lstStyle>
            <a:lvl1pPr marL="457200" marR="0" lvl="0" indent="-228600" algn="l"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14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121" name="Google Shape;121;p28"/>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2" name="Google Shape;122;p28"/>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3" name="Google Shape;123;p28"/>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24"/>
        <p:cNvGrpSpPr/>
        <p:nvPr/>
      </p:nvGrpSpPr>
      <p:grpSpPr>
        <a:xfrm>
          <a:off x="0" y="0"/>
          <a:ext cx="0" cy="0"/>
          <a:chOff x="0" y="0"/>
          <a:chExt cx="0" cy="0"/>
        </a:xfrm>
      </p:grpSpPr>
      <p:sp>
        <p:nvSpPr>
          <p:cNvPr id="125" name="Google Shape;125;p2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26" name="Google Shape;126;p29"/>
          <p:cNvSpPr txBox="1">
            <a:spLocks noGrp="1"/>
          </p:cNvSpPr>
          <p:nvPr>
            <p:ph type="body" idx="1"/>
          </p:nvPr>
        </p:nvSpPr>
        <p:spPr>
          <a:xfrm>
            <a:off x="457200" y="1200150"/>
            <a:ext cx="4038600" cy="33945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7" name="Google Shape;127;p29"/>
          <p:cNvSpPr txBox="1">
            <a:spLocks noGrp="1"/>
          </p:cNvSpPr>
          <p:nvPr>
            <p:ph type="body" idx="2"/>
          </p:nvPr>
        </p:nvSpPr>
        <p:spPr>
          <a:xfrm>
            <a:off x="4648200" y="1200150"/>
            <a:ext cx="4038600" cy="3394500"/>
          </a:xfrm>
          <a:prstGeom prst="rect">
            <a:avLst/>
          </a:prstGeom>
          <a:noFill/>
          <a:ln>
            <a:noFill/>
          </a:ln>
        </p:spPr>
        <p:txBody>
          <a:bodyPr spcFirstLastPara="1" wrap="square" lIns="91425" tIns="45700" rIns="91425" bIns="45700" anchor="t" anchorCtr="0"/>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8" name="Google Shape;128;p29"/>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9" name="Google Shape;129;p29"/>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0" name="Google Shape;130;p29"/>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31"/>
        <p:cNvGrpSpPr/>
        <p:nvPr/>
      </p:nvGrpSpPr>
      <p:grpSpPr>
        <a:xfrm>
          <a:off x="0" y="0"/>
          <a:ext cx="0" cy="0"/>
          <a:chOff x="0" y="0"/>
          <a:chExt cx="0" cy="0"/>
        </a:xfrm>
      </p:grpSpPr>
      <p:sp>
        <p:nvSpPr>
          <p:cNvPr id="132" name="Google Shape;132;p3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33" name="Google Shape;133;p30"/>
          <p:cNvSpPr txBox="1">
            <a:spLocks noGrp="1"/>
          </p:cNvSpPr>
          <p:nvPr>
            <p:ph type="body" idx="1"/>
          </p:nvPr>
        </p:nvSpPr>
        <p:spPr>
          <a:xfrm>
            <a:off x="457200" y="1151335"/>
            <a:ext cx="4040100" cy="480000"/>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34" name="Google Shape;134;p30"/>
          <p:cNvSpPr txBox="1">
            <a:spLocks noGrp="1"/>
          </p:cNvSpPr>
          <p:nvPr>
            <p:ph type="body" idx="2"/>
          </p:nvPr>
        </p:nvSpPr>
        <p:spPr>
          <a:xfrm>
            <a:off x="457200" y="1631156"/>
            <a:ext cx="4040100" cy="2963400"/>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35" name="Google Shape;135;p30"/>
          <p:cNvSpPr txBox="1">
            <a:spLocks noGrp="1"/>
          </p:cNvSpPr>
          <p:nvPr>
            <p:ph type="body" idx="3"/>
          </p:nvPr>
        </p:nvSpPr>
        <p:spPr>
          <a:xfrm>
            <a:off x="4645025" y="1151335"/>
            <a:ext cx="4041900" cy="480000"/>
          </a:xfrm>
          <a:prstGeom prst="rect">
            <a:avLst/>
          </a:prstGeom>
          <a:noFill/>
          <a:ln>
            <a:noFill/>
          </a:ln>
        </p:spPr>
        <p:txBody>
          <a:bodyPr spcFirstLastPara="1" wrap="square" lIns="91425" tIns="45700" rIns="91425" bIns="45700" anchor="b" anchorCtr="0"/>
          <a:lstStyle>
            <a:lvl1pPr marL="457200" marR="0" lvl="0" indent="-228600" algn="l" rtl="0">
              <a:spcBef>
                <a:spcPts val="48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136" name="Google Shape;136;p30"/>
          <p:cNvSpPr txBox="1">
            <a:spLocks noGrp="1"/>
          </p:cNvSpPr>
          <p:nvPr>
            <p:ph type="body" idx="4"/>
          </p:nvPr>
        </p:nvSpPr>
        <p:spPr>
          <a:xfrm>
            <a:off x="4645025" y="1631156"/>
            <a:ext cx="4041900" cy="2963400"/>
          </a:xfrm>
          <a:prstGeom prst="rect">
            <a:avLst/>
          </a:prstGeom>
          <a:noFill/>
          <a:ln>
            <a:noFill/>
          </a:ln>
        </p:spPr>
        <p:txBody>
          <a:bodyPr spcFirstLastPara="1" wrap="square" lIns="91425" tIns="45700" rIns="91425" bIns="45700" anchor="t" anchorCtr="0"/>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137" name="Google Shape;137;p30"/>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8" name="Google Shape;138;p30"/>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9" name="Google Shape;139;p30"/>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0"/>
        <p:cNvGrpSpPr/>
        <p:nvPr/>
      </p:nvGrpSpPr>
      <p:grpSpPr>
        <a:xfrm>
          <a:off x="0" y="0"/>
          <a:ext cx="0" cy="0"/>
          <a:chOff x="0" y="0"/>
          <a:chExt cx="0" cy="0"/>
        </a:xfrm>
      </p:grpSpPr>
      <p:sp>
        <p:nvSpPr>
          <p:cNvPr id="141" name="Google Shape;141;p31"/>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42" name="Google Shape;142;p31"/>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3" name="Google Shape;143;p31"/>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4" name="Google Shape;144;p31"/>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45"/>
        <p:cNvGrpSpPr/>
        <p:nvPr/>
      </p:nvGrpSpPr>
      <p:grpSpPr>
        <a:xfrm>
          <a:off x="0" y="0"/>
          <a:ext cx="0" cy="0"/>
          <a:chOff x="0" y="0"/>
          <a:chExt cx="0" cy="0"/>
        </a:xfrm>
      </p:grpSpPr>
      <p:sp>
        <p:nvSpPr>
          <p:cNvPr id="146" name="Google Shape;146;p32"/>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7" name="Google Shape;147;p32"/>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8" name="Google Shape;148;p32"/>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49"/>
        <p:cNvGrpSpPr/>
        <p:nvPr/>
      </p:nvGrpSpPr>
      <p:grpSpPr>
        <a:xfrm>
          <a:off x="0" y="0"/>
          <a:ext cx="0" cy="0"/>
          <a:chOff x="0" y="0"/>
          <a:chExt cx="0" cy="0"/>
        </a:xfrm>
      </p:grpSpPr>
      <p:sp>
        <p:nvSpPr>
          <p:cNvPr id="150" name="Google Shape;150;p33"/>
          <p:cNvSpPr txBox="1">
            <a:spLocks noGrp="1"/>
          </p:cNvSpPr>
          <p:nvPr>
            <p:ph type="title"/>
          </p:nvPr>
        </p:nvSpPr>
        <p:spPr>
          <a:xfrm>
            <a:off x="457200" y="204788"/>
            <a:ext cx="3008400" cy="8715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1" name="Google Shape;151;p33"/>
          <p:cNvSpPr txBox="1">
            <a:spLocks noGrp="1"/>
          </p:cNvSpPr>
          <p:nvPr>
            <p:ph type="body" idx="1"/>
          </p:nvPr>
        </p:nvSpPr>
        <p:spPr>
          <a:xfrm>
            <a:off x="3575050" y="204788"/>
            <a:ext cx="5111700" cy="43896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2" name="Google Shape;152;p33"/>
          <p:cNvSpPr txBox="1">
            <a:spLocks noGrp="1"/>
          </p:cNvSpPr>
          <p:nvPr>
            <p:ph type="body" idx="2"/>
          </p:nvPr>
        </p:nvSpPr>
        <p:spPr>
          <a:xfrm>
            <a:off x="457200" y="1076325"/>
            <a:ext cx="3008400" cy="3518400"/>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53" name="Google Shape;153;p33"/>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4" name="Google Shape;154;p33"/>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55" name="Google Shape;155;p33"/>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56"/>
        <p:cNvGrpSpPr/>
        <p:nvPr/>
      </p:nvGrpSpPr>
      <p:grpSpPr>
        <a:xfrm>
          <a:off x="0" y="0"/>
          <a:ext cx="0" cy="0"/>
          <a:chOff x="0" y="0"/>
          <a:chExt cx="0" cy="0"/>
        </a:xfrm>
      </p:grpSpPr>
      <p:sp>
        <p:nvSpPr>
          <p:cNvPr id="157" name="Google Shape;157;p34"/>
          <p:cNvSpPr txBox="1">
            <a:spLocks noGrp="1"/>
          </p:cNvSpPr>
          <p:nvPr>
            <p:ph type="title"/>
          </p:nvPr>
        </p:nvSpPr>
        <p:spPr>
          <a:xfrm>
            <a:off x="1792288" y="3600450"/>
            <a:ext cx="5486400" cy="425100"/>
          </a:xfrm>
          <a:prstGeom prst="rect">
            <a:avLst/>
          </a:prstGeom>
          <a:noFill/>
          <a:ln>
            <a:noFill/>
          </a:ln>
        </p:spPr>
        <p:txBody>
          <a:bodyPr spcFirstLastPara="1" wrap="square" lIns="91425" tIns="45700" rIns="91425" bIns="45700" anchor="b" anchorCtr="0"/>
          <a:lstStyle>
            <a:lvl1pPr marR="0" lvl="0" algn="l" rtl="0">
              <a:spcBef>
                <a:spcPts val="0"/>
              </a:spcBef>
              <a:spcAft>
                <a:spcPts val="0"/>
              </a:spcAft>
              <a:buClr>
                <a:schemeClr val="dk1"/>
              </a:buClr>
              <a:buSzPts val="2000"/>
              <a:buFont typeface="Calibri"/>
              <a:buNone/>
              <a:defRPr sz="2000" b="1"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58" name="Google Shape;158;p34"/>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159" name="Google Shape;159;p34"/>
          <p:cNvSpPr txBox="1">
            <a:spLocks noGrp="1"/>
          </p:cNvSpPr>
          <p:nvPr>
            <p:ph type="body" idx="1"/>
          </p:nvPr>
        </p:nvSpPr>
        <p:spPr>
          <a:xfrm>
            <a:off x="1792288" y="4025503"/>
            <a:ext cx="5486400" cy="603600"/>
          </a:xfrm>
          <a:prstGeom prst="rect">
            <a:avLst/>
          </a:prstGeom>
          <a:noFill/>
          <a:ln>
            <a:noFill/>
          </a:ln>
        </p:spPr>
        <p:txBody>
          <a:bodyPr spcFirstLastPara="1" wrap="square" lIns="91425" tIns="45700" rIns="91425" bIns="45700" anchor="t" anchorCtr="0"/>
          <a:lstStyle>
            <a:lvl1pPr marL="457200" marR="0" lvl="0" indent="-228600" algn="l" rtl="0">
              <a:spcBef>
                <a:spcPts val="28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9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160" name="Google Shape;160;p34"/>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1" name="Google Shape;161;p34"/>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2" name="Google Shape;162;p34"/>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63"/>
        <p:cNvGrpSpPr/>
        <p:nvPr/>
      </p:nvGrpSpPr>
      <p:grpSpPr>
        <a:xfrm>
          <a:off x="0" y="0"/>
          <a:ext cx="0" cy="0"/>
          <a:chOff x="0" y="0"/>
          <a:chExt cx="0" cy="0"/>
        </a:xfrm>
      </p:grpSpPr>
      <p:sp>
        <p:nvSpPr>
          <p:cNvPr id="164" name="Google Shape;164;p3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65" name="Google Shape;165;p35"/>
          <p:cNvSpPr txBox="1">
            <a:spLocks noGrp="1"/>
          </p:cNvSpPr>
          <p:nvPr>
            <p:ph type="body" idx="1"/>
          </p:nvPr>
        </p:nvSpPr>
        <p:spPr>
          <a:xfrm rot="5400000">
            <a:off x="2874750" y="-1217400"/>
            <a:ext cx="3394500" cy="82296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66" name="Google Shape;166;p3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7" name="Google Shape;167;p3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68" name="Google Shape;168;p3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69"/>
        <p:cNvGrpSpPr/>
        <p:nvPr/>
      </p:nvGrpSpPr>
      <p:grpSpPr>
        <a:xfrm>
          <a:off x="0" y="0"/>
          <a:ext cx="0" cy="0"/>
          <a:chOff x="0" y="0"/>
          <a:chExt cx="0" cy="0"/>
        </a:xfrm>
      </p:grpSpPr>
      <p:sp>
        <p:nvSpPr>
          <p:cNvPr id="170" name="Google Shape;170;p36"/>
          <p:cNvSpPr txBox="1">
            <a:spLocks noGrp="1"/>
          </p:cNvSpPr>
          <p:nvPr>
            <p:ph type="title"/>
          </p:nvPr>
        </p:nvSpPr>
        <p:spPr>
          <a:xfrm rot="5400000">
            <a:off x="5463750" y="1371628"/>
            <a:ext cx="4388700" cy="20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71" name="Google Shape;171;p36"/>
          <p:cNvSpPr txBox="1">
            <a:spLocks noGrp="1"/>
          </p:cNvSpPr>
          <p:nvPr>
            <p:ph type="body" idx="1"/>
          </p:nvPr>
        </p:nvSpPr>
        <p:spPr>
          <a:xfrm rot="5400000">
            <a:off x="1272750" y="-609572"/>
            <a:ext cx="4388700" cy="60198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72" name="Google Shape;172;p36"/>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3" name="Google Shape;173;p36"/>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74" name="Google Shape;174;p36"/>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a:solidFill>
                  <a:srgbClr val="888888"/>
                </a:solidFill>
                <a:latin typeface="Calibri"/>
                <a:ea typeface="Calibri"/>
                <a:cs typeface="Calibri"/>
                <a:sym typeface="Calibri"/>
              </a:defRPr>
            </a:lvl1pPr>
            <a:lvl2pPr marL="0" marR="0" lvl="1" indent="0" algn="r" rtl="0">
              <a:spcBef>
                <a:spcPts val="0"/>
              </a:spcBef>
              <a:buNone/>
              <a:defRPr sz="1200">
                <a:solidFill>
                  <a:srgbClr val="888888"/>
                </a:solidFill>
                <a:latin typeface="Calibri"/>
                <a:ea typeface="Calibri"/>
                <a:cs typeface="Calibri"/>
                <a:sym typeface="Calibri"/>
              </a:defRPr>
            </a:lvl2pPr>
            <a:lvl3pPr marL="0" marR="0" lvl="2" indent="0" algn="r" rtl="0">
              <a:spcBef>
                <a:spcPts val="0"/>
              </a:spcBef>
              <a:buNone/>
              <a:defRPr sz="1200">
                <a:solidFill>
                  <a:srgbClr val="888888"/>
                </a:solidFill>
                <a:latin typeface="Calibri"/>
                <a:ea typeface="Calibri"/>
                <a:cs typeface="Calibri"/>
                <a:sym typeface="Calibri"/>
              </a:defRPr>
            </a:lvl3pPr>
            <a:lvl4pPr marL="0" marR="0" lvl="3" indent="0" algn="r" rtl="0">
              <a:spcBef>
                <a:spcPts val="0"/>
              </a:spcBef>
              <a:buNone/>
              <a:defRPr sz="1200">
                <a:solidFill>
                  <a:srgbClr val="888888"/>
                </a:solidFill>
                <a:latin typeface="Calibri"/>
                <a:ea typeface="Calibri"/>
                <a:cs typeface="Calibri"/>
                <a:sym typeface="Calibri"/>
              </a:defRPr>
            </a:lvl4pPr>
            <a:lvl5pPr marL="0" marR="0" lvl="4" indent="0" algn="r" rtl="0">
              <a:spcBef>
                <a:spcPts val="0"/>
              </a:spcBef>
              <a:buNone/>
              <a:defRPr sz="1200">
                <a:solidFill>
                  <a:srgbClr val="888888"/>
                </a:solidFill>
                <a:latin typeface="Calibri"/>
                <a:ea typeface="Calibri"/>
                <a:cs typeface="Calibri"/>
                <a:sym typeface="Calibri"/>
              </a:defRPr>
            </a:lvl5pPr>
            <a:lvl6pPr marL="0" marR="0" lvl="5" indent="0" algn="r" rtl="0">
              <a:spcBef>
                <a:spcPts val="0"/>
              </a:spcBef>
              <a:buNone/>
              <a:defRPr sz="1200">
                <a:solidFill>
                  <a:srgbClr val="888888"/>
                </a:solidFill>
                <a:latin typeface="Calibri"/>
                <a:ea typeface="Calibri"/>
                <a:cs typeface="Calibri"/>
                <a:sym typeface="Calibri"/>
              </a:defRPr>
            </a:lvl6pPr>
            <a:lvl7pPr marL="0" marR="0" lvl="6" indent="0" algn="r" rtl="0">
              <a:spcBef>
                <a:spcPts val="0"/>
              </a:spcBef>
              <a:buNone/>
              <a:defRPr sz="1200">
                <a:solidFill>
                  <a:srgbClr val="888888"/>
                </a:solidFill>
                <a:latin typeface="Calibri"/>
                <a:ea typeface="Calibri"/>
                <a:cs typeface="Calibri"/>
                <a:sym typeface="Calibri"/>
              </a:defRPr>
            </a:lvl7pPr>
            <a:lvl8pPr marL="0" marR="0" lvl="7" indent="0" algn="r" rtl="0">
              <a:spcBef>
                <a:spcPts val="0"/>
              </a:spcBef>
              <a:buNone/>
              <a:defRPr sz="1200">
                <a:solidFill>
                  <a:srgbClr val="888888"/>
                </a:solidFill>
                <a:latin typeface="Calibri"/>
                <a:ea typeface="Calibri"/>
                <a:cs typeface="Calibri"/>
                <a:sym typeface="Calibri"/>
              </a:defRPr>
            </a:lvl8pPr>
            <a:lvl9pPr marL="0" marR="0" lvl="8" indent="0" algn="r" rtl="0">
              <a:spcBef>
                <a:spcPts val="0"/>
              </a:spcBef>
              <a:buNone/>
              <a:defRPr sz="1200">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rt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42900" rtl="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rtl="0">
              <a:lnSpc>
                <a:spcPct val="115000"/>
              </a:lnSpc>
              <a:spcBef>
                <a:spcPts val="160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rtl="0">
              <a:lnSpc>
                <a:spcPct val="115000"/>
              </a:lnSpc>
              <a:spcBef>
                <a:spcPts val="1600"/>
              </a:spcBef>
              <a:spcAft>
                <a:spcPts val="160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1"/>
                </a:solidFill>
                <a:latin typeface="Proxima Nova"/>
                <a:ea typeface="Proxima Nova"/>
                <a:cs typeface="Proxima Nova"/>
                <a:sym typeface="Proxima Nova"/>
              </a:defRPr>
            </a:lvl1pPr>
            <a:lvl2pPr lvl="1" algn="r" rtl="0">
              <a:buNone/>
              <a:defRPr sz="1000">
                <a:solidFill>
                  <a:schemeClr val="dk1"/>
                </a:solidFill>
                <a:latin typeface="Proxima Nova"/>
                <a:ea typeface="Proxima Nova"/>
                <a:cs typeface="Proxima Nova"/>
                <a:sym typeface="Proxima Nova"/>
              </a:defRPr>
            </a:lvl2pPr>
            <a:lvl3pPr lvl="2" algn="r" rtl="0">
              <a:buNone/>
              <a:defRPr sz="1000">
                <a:solidFill>
                  <a:schemeClr val="dk1"/>
                </a:solidFill>
                <a:latin typeface="Proxima Nova"/>
                <a:ea typeface="Proxima Nova"/>
                <a:cs typeface="Proxima Nova"/>
                <a:sym typeface="Proxima Nova"/>
              </a:defRPr>
            </a:lvl3pPr>
            <a:lvl4pPr lvl="3" algn="r" rtl="0">
              <a:buNone/>
              <a:defRPr sz="1000">
                <a:solidFill>
                  <a:schemeClr val="dk1"/>
                </a:solidFill>
                <a:latin typeface="Proxima Nova"/>
                <a:ea typeface="Proxima Nova"/>
                <a:cs typeface="Proxima Nova"/>
                <a:sym typeface="Proxima Nova"/>
              </a:defRPr>
            </a:lvl4pPr>
            <a:lvl5pPr lvl="4" algn="r" rtl="0">
              <a:buNone/>
              <a:defRPr sz="1000">
                <a:solidFill>
                  <a:schemeClr val="dk1"/>
                </a:solidFill>
                <a:latin typeface="Proxima Nova"/>
                <a:ea typeface="Proxima Nova"/>
                <a:cs typeface="Proxima Nova"/>
                <a:sym typeface="Proxima Nova"/>
              </a:defRPr>
            </a:lvl5pPr>
            <a:lvl6pPr lvl="5" algn="r" rtl="0">
              <a:buNone/>
              <a:defRPr sz="1000">
                <a:solidFill>
                  <a:schemeClr val="dk1"/>
                </a:solidFill>
                <a:latin typeface="Proxima Nova"/>
                <a:ea typeface="Proxima Nova"/>
                <a:cs typeface="Proxima Nova"/>
                <a:sym typeface="Proxima Nova"/>
              </a:defRPr>
            </a:lvl6pPr>
            <a:lvl7pPr lvl="6" algn="r" rtl="0">
              <a:buNone/>
              <a:defRPr sz="1000">
                <a:solidFill>
                  <a:schemeClr val="dk1"/>
                </a:solidFill>
                <a:latin typeface="Proxima Nova"/>
                <a:ea typeface="Proxima Nova"/>
                <a:cs typeface="Proxima Nova"/>
                <a:sym typeface="Proxima Nova"/>
              </a:defRPr>
            </a:lvl7pPr>
            <a:lvl8pPr lvl="7" algn="r" rtl="0">
              <a:buNone/>
              <a:defRPr sz="1000">
                <a:solidFill>
                  <a:schemeClr val="dk1"/>
                </a:solidFill>
                <a:latin typeface="Proxima Nova"/>
                <a:ea typeface="Proxima Nova"/>
                <a:cs typeface="Proxima Nova"/>
                <a:sym typeface="Proxima Nova"/>
              </a:defRPr>
            </a:lvl8pPr>
            <a:lvl9pPr lvl="8" algn="r" rtl="0">
              <a:buNone/>
              <a:defRPr sz="1000">
                <a:solidFill>
                  <a:schemeClr val="dk1"/>
                </a:solidFill>
                <a:latin typeface="Proxima Nova"/>
                <a:ea typeface="Proxima Nova"/>
                <a:cs typeface="Proxima Nova"/>
                <a:sym typeface="Proxima Nova"/>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
        <p:cNvGrpSpPr/>
        <p:nvPr/>
      </p:nvGrpSpPr>
      <p:grpSpPr>
        <a:xfrm>
          <a:off x="0" y="0"/>
          <a:ext cx="0" cy="0"/>
          <a:chOff x="0" y="0"/>
          <a:chExt cx="0" cy="0"/>
        </a:xfrm>
      </p:grpSpPr>
      <p:sp>
        <p:nvSpPr>
          <p:cNvPr id="101" name="Google Shape;101;p25"/>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2" name="Google Shape;102;p25"/>
          <p:cNvSpPr txBox="1">
            <a:spLocks noGrp="1"/>
          </p:cNvSpPr>
          <p:nvPr>
            <p:ph type="body" idx="1"/>
          </p:nvPr>
        </p:nvSpPr>
        <p:spPr>
          <a:xfrm>
            <a:off x="457200" y="1200150"/>
            <a:ext cx="8229600" cy="3394500"/>
          </a:xfrm>
          <a:prstGeom prst="rect">
            <a:avLst/>
          </a:prstGeom>
          <a:noFill/>
          <a:ln>
            <a:noFill/>
          </a:ln>
        </p:spPr>
        <p:txBody>
          <a:bodyPr spcFirstLastPara="1" wrap="square" lIns="91425" tIns="45700" rIns="91425" bIns="45700" anchor="t" anchorCtr="0"/>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03" name="Google Shape;103;p25"/>
          <p:cNvSpPr txBox="1">
            <a:spLocks noGrp="1"/>
          </p:cNvSpPr>
          <p:nvPr>
            <p:ph type="dt" idx="10"/>
          </p:nvPr>
        </p:nvSpPr>
        <p:spPr>
          <a:xfrm>
            <a:off x="457200" y="4767263"/>
            <a:ext cx="2133600" cy="2739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4" name="Google Shape;104;p25"/>
          <p:cNvSpPr txBox="1">
            <a:spLocks noGrp="1"/>
          </p:cNvSpPr>
          <p:nvPr>
            <p:ph type="ftr" idx="11"/>
          </p:nvPr>
        </p:nvSpPr>
        <p:spPr>
          <a:xfrm>
            <a:off x="3124200" y="4767263"/>
            <a:ext cx="2895600" cy="2739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5" name="Google Shape;105;p25"/>
          <p:cNvSpPr txBox="1">
            <a:spLocks noGrp="1"/>
          </p:cNvSpPr>
          <p:nvPr>
            <p:ph type="sldNum" idx="12"/>
          </p:nvPr>
        </p:nvSpPr>
        <p:spPr>
          <a:xfrm>
            <a:off x="6553200" y="4767263"/>
            <a:ext cx="2133600" cy="2739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www.elastic.co/guide/en/elasticsearch/guide/current/scoring-theory.html" TargetMode="External"/><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hyperlink" Target="https://en.wikipedia.org/wiki/Okapi_BM25" TargetMode="External"/><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5.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15.xml"/><Relationship Id="rId5" Type="http://schemas.openxmlformats.org/officeDocument/2006/relationships/hyperlink" Target="http://clickmodels.weebly.com/uploads/5/2/2/5/52257029/wsdm2016-clickmodels.pdf" TargetMode="Externa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19.xml"/><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4.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15.xml"/><Relationship Id="rId5" Type="http://schemas.openxmlformats.org/officeDocument/2006/relationships/image" Target="../media/image35.png"/><Relationship Id="rId4"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17.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hyperlink" Target="http://www.tongji.edu.cn/~qiliu/lor_vs.html" TargetMode="Externa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8.xml"/><Relationship Id="rId1" Type="http://schemas.openxmlformats.org/officeDocument/2006/relationships/slideLayout" Target="../slideLayouts/slideLayout15.xml"/><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17.xml"/><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17.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30.xml"/><Relationship Id="rId4" Type="http://schemas.openxmlformats.org/officeDocument/2006/relationships/hyperlink" Target="https://en.wikipedia.org/wiki/Gradient_boosting#Algorithm" TargetMode="Externa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39.xml"/><Relationship Id="rId1" Type="http://schemas.openxmlformats.org/officeDocument/2006/relationships/slideLayout" Target="../slideLayouts/slideLayout14.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14.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1.xml"/><Relationship Id="rId1" Type="http://schemas.openxmlformats.org/officeDocument/2006/relationships/slideLayout" Target="../slideLayouts/slideLayout14.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14.xml"/><Relationship Id="rId5" Type="http://schemas.openxmlformats.org/officeDocument/2006/relationships/image" Target="../media/image63.png"/><Relationship Id="rId4" Type="http://schemas.openxmlformats.org/officeDocument/2006/relationships/image" Target="../media/image62.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17.xml"/><Relationship Id="rId6" Type="http://schemas.openxmlformats.org/officeDocument/2006/relationships/image" Target="../media/image66.png"/><Relationship Id="rId5" Type="http://schemas.openxmlformats.org/officeDocument/2006/relationships/image" Target="../media/image61.png"/><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hyperlink" Target="https://www.microsoft.com/en-us/research/publication/learning-deep-structured-semantic-models-for-web-search-using-clickthrough-data/" TargetMode="External"/><Relationship Id="rId2" Type="http://schemas.openxmlformats.org/officeDocument/2006/relationships/notesSlide" Target="../notesSlides/notesSlide47.xml"/><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17.xml"/><Relationship Id="rId5" Type="http://schemas.openxmlformats.org/officeDocument/2006/relationships/image" Target="../media/image70.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50.xml.rels><?xml version="1.0" encoding="UTF-8" standalone="yes"?>
<Relationships xmlns="http://schemas.openxmlformats.org/package/2006/relationships"><Relationship Id="rId3" Type="http://schemas.openxmlformats.org/officeDocument/2006/relationships/hyperlink" Target="https://arxiv.org/abs/1705.10513" TargetMode="External"/><Relationship Id="rId2" Type="http://schemas.openxmlformats.org/officeDocument/2006/relationships/notesSlide" Target="../notesSlides/notesSlide50.xml"/><Relationship Id="rId1" Type="http://schemas.openxmlformats.org/officeDocument/2006/relationships/slideLayout" Target="../slideLayouts/slideLayout19.xml"/><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8" Type="http://schemas.openxmlformats.org/officeDocument/2006/relationships/hyperlink" Target="https://www.udacity.com/course/deep-learning--ud730" TargetMode="External"/><Relationship Id="rId3" Type="http://schemas.openxmlformats.org/officeDocument/2006/relationships/image" Target="../media/image72.jpg"/><Relationship Id="rId7" Type="http://schemas.openxmlformats.org/officeDocument/2006/relationships/hyperlink" Target="https://mooc.study.163.com/university/deeplearning_ai#/c" TargetMode="External"/><Relationship Id="rId2" Type="http://schemas.openxmlformats.org/officeDocument/2006/relationships/notesSlide" Target="../notesSlides/notesSlide51.xml"/><Relationship Id="rId1" Type="http://schemas.openxmlformats.org/officeDocument/2006/relationships/slideLayout" Target="../slideLayouts/slideLayout15.xml"/><Relationship Id="rId6" Type="http://schemas.openxmlformats.org/officeDocument/2006/relationships/hyperlink" Target="https://www.youtube.com/playlist?list=PLXVfgk9fNX2IQOYPmqjqWsNUFl2kpk1U2" TargetMode="External"/><Relationship Id="rId5" Type="http://schemas.openxmlformats.org/officeDocument/2006/relationships/hyperlink" Target="https://www.youtube.com/user/hsuantien" TargetMode="External"/><Relationship Id="rId4" Type="http://schemas.openxmlformats.org/officeDocument/2006/relationships/hyperlink" Target="https://www.youtube.com/playlist?list=PLXVfgk9fNX2I7tB6oIINGBmW50rrmFTqf"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pic>
        <p:nvPicPr>
          <p:cNvPr id="179" name="Google Shape;179;p37" descr="White cloud in front of dark blue star-filled sky"/>
          <p:cNvPicPr preferRelativeResize="0"/>
          <p:nvPr/>
        </p:nvPicPr>
        <p:blipFill rotWithShape="1">
          <a:blip r:embed="rId3">
            <a:alphaModFix/>
          </a:blip>
          <a:srcRect r="1719" b="17067"/>
          <a:stretch/>
        </p:blipFill>
        <p:spPr>
          <a:xfrm>
            <a:off x="0" y="0"/>
            <a:ext cx="9144001" cy="5143500"/>
          </a:xfrm>
          <a:prstGeom prst="rect">
            <a:avLst/>
          </a:prstGeom>
          <a:noFill/>
          <a:ln>
            <a:noFill/>
          </a:ln>
        </p:spPr>
      </p:pic>
      <p:sp>
        <p:nvSpPr>
          <p:cNvPr id="180" name="Google Shape;180;p37"/>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搜索排序中的算法的应用</a:t>
            </a:r>
            <a:endParaRPr sz="2400"/>
          </a:p>
        </p:txBody>
      </p:sp>
      <p:sp>
        <p:nvSpPr>
          <p:cNvPr id="181" name="Google Shape;181;p37"/>
          <p:cNvSpPr txBox="1">
            <a:spLocks noGrp="1"/>
          </p:cNvSpPr>
          <p:nvPr>
            <p:ph type="subTitle" idx="1"/>
          </p:nvPr>
        </p:nvSpPr>
        <p:spPr>
          <a:xfrm>
            <a:off x="510450" y="3182330"/>
            <a:ext cx="8123100" cy="870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a:t>
            </a:r>
            <a:r>
              <a:rPr lang="en" sz="2400"/>
              <a:t>y</a:t>
            </a:r>
            <a:r>
              <a:rPr lang="en"/>
              <a:t> 周智昊</a:t>
            </a:r>
            <a:endParaRPr/>
          </a:p>
          <a:p>
            <a:pPr marL="0" lvl="0" indent="0" rtl="0">
              <a:spcBef>
                <a:spcPts val="0"/>
              </a:spcBef>
              <a:spcAft>
                <a:spcPts val="0"/>
              </a:spcAft>
              <a:buNone/>
            </a:pPr>
            <a:r>
              <a:rPr lang="en" sz="1800">
                <a:solidFill>
                  <a:srgbClr val="FFFFFF"/>
                </a:solidFill>
              </a:rPr>
              <a:t>视频搜索中心 / 搜索排序组</a:t>
            </a:r>
            <a:endParaRPr sz="1800">
              <a:solidFill>
                <a:srgbClr val="FFFFFF"/>
              </a:solidFill>
            </a:endParaRPr>
          </a:p>
        </p:txBody>
      </p:sp>
      <p:sp>
        <p:nvSpPr>
          <p:cNvPr id="182" name="Google Shape;182;p37"/>
          <p:cNvSpPr txBox="1">
            <a:spLocks noGrp="1"/>
          </p:cNvSpPr>
          <p:nvPr>
            <p:ph type="subTitle" idx="1"/>
          </p:nvPr>
        </p:nvSpPr>
        <p:spPr>
          <a:xfrm>
            <a:off x="510450" y="4370773"/>
            <a:ext cx="8123100" cy="50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800"/>
              <a:t>deryzhou@tencent.com</a:t>
            </a:r>
            <a:endParaRPr sz="1800"/>
          </a:p>
        </p:txBody>
      </p:sp>
      <p:cxnSp>
        <p:nvCxnSpPr>
          <p:cNvPr id="183" name="Google Shape;183;p37"/>
          <p:cNvCxnSpPr/>
          <p:nvPr/>
        </p:nvCxnSpPr>
        <p:spPr>
          <a:xfrm>
            <a:off x="615150" y="2998025"/>
            <a:ext cx="500400" cy="0"/>
          </a:xfrm>
          <a:prstGeom prst="straightConnector1">
            <a:avLst/>
          </a:prstGeom>
          <a:noFill/>
          <a:ln w="19050" cap="flat" cmpd="sng">
            <a:solidFill>
              <a:schemeClr val="lt1"/>
            </a:solidFill>
            <a:prstDash val="solid"/>
            <a:round/>
            <a:headEnd type="none" w="med" len="med"/>
            <a:tailEnd type="none" w="med" len="med"/>
          </a:ln>
        </p:spPr>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Google Shape;247;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b="1">
                <a:solidFill>
                  <a:schemeClr val="accent5"/>
                </a:solidFill>
              </a:rPr>
              <a:t>Work with TF-IDF</a:t>
            </a:r>
            <a:endParaRPr b="1">
              <a:solidFill>
                <a:schemeClr val="accent5"/>
              </a:solidFill>
            </a:endParaRPr>
          </a:p>
        </p:txBody>
      </p:sp>
      <p:sp>
        <p:nvSpPr>
          <p:cNvPr id="248" name="Google Shape;248;p4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假设我们有三个文档：</a:t>
            </a:r>
            <a:endParaRPr/>
          </a:p>
          <a:p>
            <a:pPr marL="457200" lvl="0" indent="-317500" rtl="0">
              <a:spcBef>
                <a:spcPts val="1600"/>
              </a:spcBef>
              <a:spcAft>
                <a:spcPts val="0"/>
              </a:spcAft>
              <a:buSzPts val="1400"/>
              <a:buAutoNum type="arabicPeriod"/>
            </a:pPr>
            <a:r>
              <a:rPr lang="en"/>
              <a:t>I am </a:t>
            </a:r>
            <a:r>
              <a:rPr lang="en">
                <a:solidFill>
                  <a:schemeClr val="accent5"/>
                </a:solidFill>
              </a:rPr>
              <a:t>happy</a:t>
            </a:r>
            <a:r>
              <a:rPr lang="en"/>
              <a:t> in summer.</a:t>
            </a:r>
            <a:endParaRPr/>
          </a:p>
          <a:p>
            <a:pPr marL="457200" lvl="0" indent="-317500" rtl="0">
              <a:spcBef>
                <a:spcPts val="0"/>
              </a:spcBef>
              <a:spcAft>
                <a:spcPts val="0"/>
              </a:spcAft>
              <a:buSzPts val="1400"/>
              <a:buAutoNum type="arabicPeriod"/>
            </a:pPr>
            <a:r>
              <a:rPr lang="en"/>
              <a:t>After Christmas I’m a </a:t>
            </a:r>
            <a:r>
              <a:rPr lang="en">
                <a:solidFill>
                  <a:schemeClr val="dk2"/>
                </a:solidFill>
              </a:rPr>
              <a:t>hippopotamus</a:t>
            </a:r>
            <a:r>
              <a:rPr lang="en"/>
              <a:t>.</a:t>
            </a:r>
            <a:endParaRPr/>
          </a:p>
          <a:p>
            <a:pPr marL="457200" lvl="0" indent="-317500" rtl="0">
              <a:spcBef>
                <a:spcPts val="0"/>
              </a:spcBef>
              <a:spcAft>
                <a:spcPts val="0"/>
              </a:spcAft>
              <a:buSzPts val="1400"/>
              <a:buAutoNum type="arabicPeriod"/>
            </a:pPr>
            <a:r>
              <a:rPr lang="en"/>
              <a:t>The </a:t>
            </a:r>
            <a:r>
              <a:rPr lang="en">
                <a:solidFill>
                  <a:schemeClr val="accent5"/>
                </a:solidFill>
              </a:rPr>
              <a:t>happy</a:t>
            </a:r>
            <a:r>
              <a:rPr lang="en"/>
              <a:t> </a:t>
            </a:r>
            <a:r>
              <a:rPr lang="en">
                <a:solidFill>
                  <a:schemeClr val="dk2"/>
                </a:solidFill>
              </a:rPr>
              <a:t>hippopotamus</a:t>
            </a:r>
            <a:r>
              <a:rPr lang="en"/>
              <a:t> helped Harry.</a:t>
            </a:r>
            <a:endParaRPr/>
          </a:p>
          <a:p>
            <a:pPr marL="0" lvl="0" indent="0" rtl="0">
              <a:spcBef>
                <a:spcPts val="1600"/>
              </a:spcBef>
              <a:spcAft>
                <a:spcPts val="0"/>
              </a:spcAft>
              <a:buNone/>
            </a:pPr>
            <a:r>
              <a:rPr lang="en"/>
              <a:t>建立倒排索引后：</a:t>
            </a:r>
            <a:endParaRPr/>
          </a:p>
          <a:p>
            <a:pPr marL="457200" marR="152400" lvl="0" indent="-317500" rtl="0">
              <a:spcBef>
                <a:spcPts val="1600"/>
              </a:spcBef>
              <a:spcAft>
                <a:spcPts val="0"/>
              </a:spcAft>
              <a:buSzPts val="1400"/>
              <a:buFont typeface="Arial"/>
              <a:buChar char="●"/>
            </a:pPr>
            <a:r>
              <a:rPr lang="en" sz="1200">
                <a:solidFill>
                  <a:srgbClr val="444444"/>
                </a:solidFill>
                <a:highlight>
                  <a:srgbClr val="FFFFFF"/>
                </a:highlight>
                <a:latin typeface="Arial"/>
                <a:ea typeface="Arial"/>
                <a:cs typeface="Arial"/>
                <a:sym typeface="Arial"/>
              </a:rPr>
              <a:t>Document 1: </a:t>
            </a:r>
            <a:r>
              <a:rPr lang="en" sz="1100">
                <a:solidFill>
                  <a:srgbClr val="555555"/>
                </a:solidFill>
                <a:highlight>
                  <a:srgbClr val="F8F8F8"/>
                </a:highlight>
                <a:latin typeface="Arial"/>
                <a:ea typeface="Arial"/>
                <a:cs typeface="Arial"/>
                <a:sym typeface="Arial"/>
              </a:rPr>
              <a:t>(</a:t>
            </a:r>
            <a:r>
              <a:rPr lang="en" sz="1100">
                <a:solidFill>
                  <a:schemeClr val="accent5"/>
                </a:solidFill>
                <a:highlight>
                  <a:srgbClr val="F8F8F8"/>
                </a:highlight>
                <a:latin typeface="Arial"/>
                <a:ea typeface="Arial"/>
                <a:cs typeface="Arial"/>
                <a:sym typeface="Arial"/>
              </a:rPr>
              <a:t>happy</a:t>
            </a:r>
            <a:r>
              <a:rPr lang="en" sz="1100">
                <a:solidFill>
                  <a:srgbClr val="555555"/>
                </a:solidFill>
                <a:highlight>
                  <a:srgbClr val="F8F8F8"/>
                </a:highlight>
                <a:latin typeface="Arial"/>
                <a:ea typeface="Arial"/>
                <a:cs typeface="Arial"/>
                <a:sym typeface="Arial"/>
              </a:rPr>
              <a:t>,____________)</a:t>
            </a:r>
            <a:r>
              <a:rPr lang="en" sz="1200">
                <a:solidFill>
                  <a:srgbClr val="444444"/>
                </a:solidFill>
                <a:highlight>
                  <a:srgbClr val="FFFFFF"/>
                </a:highlight>
                <a:latin typeface="Arial"/>
                <a:ea typeface="Arial"/>
                <a:cs typeface="Arial"/>
                <a:sym typeface="Arial"/>
              </a:rPr>
              <a:t>—</a:t>
            </a:r>
            <a:r>
              <a:rPr lang="en" sz="1100">
                <a:solidFill>
                  <a:srgbClr val="555555"/>
                </a:solidFill>
                <a:highlight>
                  <a:srgbClr val="F8F8F8"/>
                </a:highlight>
                <a:latin typeface="Arial"/>
                <a:ea typeface="Arial"/>
                <a:cs typeface="Arial"/>
                <a:sym typeface="Arial"/>
              </a:rPr>
              <a:t>[2,0]</a:t>
            </a:r>
            <a:endParaRPr sz="1100">
              <a:solidFill>
                <a:srgbClr val="555555"/>
              </a:solidFill>
              <a:highlight>
                <a:srgbClr val="F8F8F8"/>
              </a:highlight>
              <a:latin typeface="Arial"/>
              <a:ea typeface="Arial"/>
              <a:cs typeface="Arial"/>
              <a:sym typeface="Arial"/>
            </a:endParaRPr>
          </a:p>
          <a:p>
            <a:pPr marL="457200" marR="152400" lvl="0" indent="-317500" rtl="0">
              <a:spcBef>
                <a:spcPts val="0"/>
              </a:spcBef>
              <a:spcAft>
                <a:spcPts val="0"/>
              </a:spcAft>
              <a:buSzPts val="1400"/>
              <a:buFont typeface="Arial"/>
              <a:buChar char="●"/>
            </a:pPr>
            <a:r>
              <a:rPr lang="en" sz="1200">
                <a:solidFill>
                  <a:srgbClr val="444444"/>
                </a:solidFill>
                <a:highlight>
                  <a:srgbClr val="FFFFFF"/>
                </a:highlight>
                <a:latin typeface="Arial"/>
                <a:ea typeface="Arial"/>
                <a:cs typeface="Arial"/>
                <a:sym typeface="Arial"/>
              </a:rPr>
              <a:t>Document 2: </a:t>
            </a:r>
            <a:r>
              <a:rPr lang="en" sz="1100">
                <a:solidFill>
                  <a:srgbClr val="555555"/>
                </a:solidFill>
                <a:highlight>
                  <a:srgbClr val="F8F8F8"/>
                </a:highlight>
                <a:latin typeface="Arial"/>
                <a:ea typeface="Arial"/>
                <a:cs typeface="Arial"/>
                <a:sym typeface="Arial"/>
              </a:rPr>
              <a:t>( ___ ,</a:t>
            </a:r>
            <a:r>
              <a:rPr lang="en" sz="1100">
                <a:solidFill>
                  <a:schemeClr val="dk2"/>
                </a:solidFill>
                <a:highlight>
                  <a:srgbClr val="F8F8F8"/>
                </a:highlight>
                <a:latin typeface="Arial"/>
                <a:ea typeface="Arial"/>
                <a:cs typeface="Arial"/>
                <a:sym typeface="Arial"/>
              </a:rPr>
              <a:t>hippopotamus</a:t>
            </a:r>
            <a:r>
              <a:rPr lang="en" sz="1100">
                <a:solidFill>
                  <a:srgbClr val="555555"/>
                </a:solidFill>
                <a:highlight>
                  <a:srgbClr val="F8F8F8"/>
                </a:highlight>
                <a:latin typeface="Arial"/>
                <a:ea typeface="Arial"/>
                <a:cs typeface="Arial"/>
                <a:sym typeface="Arial"/>
              </a:rPr>
              <a:t>)</a:t>
            </a:r>
            <a:r>
              <a:rPr lang="en" sz="1200">
                <a:solidFill>
                  <a:srgbClr val="444444"/>
                </a:solidFill>
                <a:highlight>
                  <a:srgbClr val="FFFFFF"/>
                </a:highlight>
                <a:latin typeface="Arial"/>
                <a:ea typeface="Arial"/>
                <a:cs typeface="Arial"/>
                <a:sym typeface="Arial"/>
              </a:rPr>
              <a:t>—</a:t>
            </a:r>
            <a:r>
              <a:rPr lang="en" sz="1100">
                <a:solidFill>
                  <a:srgbClr val="555555"/>
                </a:solidFill>
                <a:highlight>
                  <a:srgbClr val="F8F8F8"/>
                </a:highlight>
                <a:latin typeface="Arial"/>
                <a:ea typeface="Arial"/>
                <a:cs typeface="Arial"/>
                <a:sym typeface="Arial"/>
              </a:rPr>
              <a:t>[0,5]</a:t>
            </a:r>
            <a:endParaRPr sz="1100">
              <a:solidFill>
                <a:srgbClr val="555555"/>
              </a:solidFill>
              <a:highlight>
                <a:srgbClr val="F8F8F8"/>
              </a:highlight>
              <a:latin typeface="Arial"/>
              <a:ea typeface="Arial"/>
              <a:cs typeface="Arial"/>
              <a:sym typeface="Arial"/>
            </a:endParaRPr>
          </a:p>
          <a:p>
            <a:pPr marL="457200" marR="152400" lvl="0" indent="-317500" rtl="0">
              <a:spcBef>
                <a:spcPts val="0"/>
              </a:spcBef>
              <a:spcAft>
                <a:spcPts val="0"/>
              </a:spcAft>
              <a:buSzPts val="1400"/>
              <a:buFont typeface="Arial"/>
              <a:buChar char="●"/>
            </a:pPr>
            <a:r>
              <a:rPr lang="en" sz="1200">
                <a:solidFill>
                  <a:srgbClr val="444444"/>
                </a:solidFill>
                <a:highlight>
                  <a:srgbClr val="FFFFFF"/>
                </a:highlight>
                <a:latin typeface="Arial"/>
                <a:ea typeface="Arial"/>
                <a:cs typeface="Arial"/>
                <a:sym typeface="Arial"/>
              </a:rPr>
              <a:t>Document 3: </a:t>
            </a:r>
            <a:r>
              <a:rPr lang="en" sz="1100">
                <a:solidFill>
                  <a:srgbClr val="555555"/>
                </a:solidFill>
                <a:highlight>
                  <a:srgbClr val="F8F8F8"/>
                </a:highlight>
                <a:latin typeface="Arial"/>
                <a:ea typeface="Arial"/>
                <a:cs typeface="Arial"/>
                <a:sym typeface="Arial"/>
              </a:rPr>
              <a:t>(</a:t>
            </a:r>
            <a:r>
              <a:rPr lang="en" sz="1100">
                <a:solidFill>
                  <a:schemeClr val="accent5"/>
                </a:solidFill>
                <a:highlight>
                  <a:srgbClr val="F8F8F8"/>
                </a:highlight>
                <a:latin typeface="Arial"/>
                <a:ea typeface="Arial"/>
                <a:cs typeface="Arial"/>
                <a:sym typeface="Arial"/>
              </a:rPr>
              <a:t>happy</a:t>
            </a:r>
            <a:r>
              <a:rPr lang="en" sz="1100">
                <a:solidFill>
                  <a:srgbClr val="555555"/>
                </a:solidFill>
                <a:highlight>
                  <a:srgbClr val="F8F8F8"/>
                </a:highlight>
                <a:latin typeface="Arial"/>
                <a:ea typeface="Arial"/>
                <a:cs typeface="Arial"/>
                <a:sym typeface="Arial"/>
              </a:rPr>
              <a:t>,</a:t>
            </a:r>
            <a:r>
              <a:rPr lang="en" sz="1100">
                <a:solidFill>
                  <a:schemeClr val="dk2"/>
                </a:solidFill>
                <a:highlight>
                  <a:srgbClr val="F8F8F8"/>
                </a:highlight>
                <a:latin typeface="Arial"/>
                <a:ea typeface="Arial"/>
                <a:cs typeface="Arial"/>
                <a:sym typeface="Arial"/>
              </a:rPr>
              <a:t>hippopotamus</a:t>
            </a:r>
            <a:r>
              <a:rPr lang="en" sz="1100">
                <a:solidFill>
                  <a:srgbClr val="555555"/>
                </a:solidFill>
                <a:highlight>
                  <a:srgbClr val="F8F8F8"/>
                </a:highlight>
                <a:latin typeface="Arial"/>
                <a:ea typeface="Arial"/>
                <a:cs typeface="Arial"/>
                <a:sym typeface="Arial"/>
              </a:rPr>
              <a:t>)</a:t>
            </a:r>
            <a:r>
              <a:rPr lang="en" sz="1200">
                <a:solidFill>
                  <a:srgbClr val="444444"/>
                </a:solidFill>
                <a:highlight>
                  <a:srgbClr val="FFFFFF"/>
                </a:highlight>
                <a:latin typeface="Arial"/>
                <a:ea typeface="Arial"/>
                <a:cs typeface="Arial"/>
                <a:sym typeface="Arial"/>
              </a:rPr>
              <a:t>—</a:t>
            </a:r>
            <a:r>
              <a:rPr lang="en" sz="1100">
                <a:solidFill>
                  <a:srgbClr val="555555"/>
                </a:solidFill>
                <a:highlight>
                  <a:srgbClr val="F8F8F8"/>
                </a:highlight>
                <a:latin typeface="Arial"/>
                <a:ea typeface="Arial"/>
                <a:cs typeface="Arial"/>
                <a:sym typeface="Arial"/>
              </a:rPr>
              <a:t>[2,5]</a:t>
            </a:r>
            <a:endParaRPr sz="1100">
              <a:solidFill>
                <a:srgbClr val="555555"/>
              </a:solidFill>
              <a:highlight>
                <a:srgbClr val="F8F8F8"/>
              </a:highlight>
              <a:latin typeface="Arial"/>
              <a:ea typeface="Arial"/>
              <a:cs typeface="Arial"/>
              <a:sym typeface="Arial"/>
            </a:endParaRPr>
          </a:p>
          <a:p>
            <a:pPr marL="0" lvl="0" indent="0" rtl="0">
              <a:spcBef>
                <a:spcPts val="1000"/>
              </a:spcBef>
              <a:spcAft>
                <a:spcPts val="1600"/>
              </a:spcAft>
              <a:buNone/>
            </a:pPr>
            <a:r>
              <a:rPr lang="en"/>
              <a:t>假设Query为 “</a:t>
            </a:r>
            <a:r>
              <a:rPr lang="en">
                <a:solidFill>
                  <a:schemeClr val="accent5"/>
                </a:solidFill>
              </a:rPr>
              <a:t>happy</a:t>
            </a:r>
            <a:r>
              <a:rPr lang="en"/>
              <a:t> </a:t>
            </a:r>
            <a:r>
              <a:rPr lang="en">
                <a:solidFill>
                  <a:schemeClr val="dk2"/>
                </a:solidFill>
              </a:rPr>
              <a:t>hippopotamus</a:t>
            </a:r>
            <a:r>
              <a:rPr lang="en"/>
              <a:t>” </a:t>
            </a:r>
            <a:endParaRPr sz="1100">
              <a:solidFill>
                <a:srgbClr val="555555"/>
              </a:solidFill>
              <a:highlight>
                <a:srgbClr val="F8F8F8"/>
              </a:highlight>
              <a:latin typeface="Arial"/>
              <a:ea typeface="Arial"/>
              <a:cs typeface="Arial"/>
              <a:sym typeface="Arial"/>
            </a:endParaRPr>
          </a:p>
        </p:txBody>
      </p:sp>
      <p:pic>
        <p:nvPicPr>
          <p:cNvPr id="249" name="Google Shape;249;p46">
            <a:hlinkClick r:id="rId3"/>
          </p:cNvPr>
          <p:cNvPicPr preferRelativeResize="0"/>
          <p:nvPr/>
        </p:nvPicPr>
        <p:blipFill>
          <a:blip r:embed="rId4">
            <a:alphaModFix/>
          </a:blip>
          <a:stretch>
            <a:fillRect/>
          </a:stretch>
        </p:blipFill>
        <p:spPr>
          <a:xfrm>
            <a:off x="4311600" y="1452713"/>
            <a:ext cx="4368300" cy="306946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47"/>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400" b="1" u="sng">
                <a:solidFill>
                  <a:schemeClr val="hlink"/>
                </a:solidFill>
                <a:hlinkClick r:id="rId3"/>
              </a:rPr>
              <a:t>Okapi BM25</a:t>
            </a:r>
            <a:endParaRPr sz="4400" b="1"/>
          </a:p>
          <a:p>
            <a:pPr marL="0" lvl="0" indent="0">
              <a:spcBef>
                <a:spcPts val="0"/>
              </a:spcBef>
              <a:spcAft>
                <a:spcPts val="0"/>
              </a:spcAft>
              <a:buNone/>
            </a:pPr>
            <a:r>
              <a:rPr lang="en" sz="3600"/>
              <a:t>BM25</a:t>
            </a:r>
            <a:endParaRPr sz="3600"/>
          </a:p>
          <a:p>
            <a:pPr marL="0" lvl="0" indent="0" rtl="0">
              <a:spcBef>
                <a:spcPts val="0"/>
              </a:spcBef>
              <a:spcAft>
                <a:spcPts val="0"/>
              </a:spcAft>
              <a:buNone/>
            </a:pPr>
            <a:r>
              <a:rPr lang="en" sz="2000" b="1"/>
              <a:t>(BM stands for Best Matching)</a:t>
            </a:r>
            <a:endParaRPr sz="36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48"/>
          <p:cNvSpPr txBox="1"/>
          <p:nvPr/>
        </p:nvSpPr>
        <p:spPr>
          <a:xfrm>
            <a:off x="425475" y="2224250"/>
            <a:ext cx="4482000" cy="23199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0"/>
              </a:spcBef>
              <a:spcAft>
                <a:spcPts val="0"/>
              </a:spcAft>
              <a:buClr>
                <a:schemeClr val="accent1"/>
              </a:buClr>
              <a:buSzPts val="1400"/>
              <a:buAutoNum type="arabicPeriod"/>
            </a:pPr>
            <a:r>
              <a:rPr lang="en">
                <a:solidFill>
                  <a:schemeClr val="accent1"/>
                </a:solidFill>
              </a:rPr>
              <a:t>   表示分词后的第i个term；</a:t>
            </a:r>
            <a:endParaRPr>
              <a:solidFill>
                <a:schemeClr val="accent1"/>
              </a:solidFill>
            </a:endParaRPr>
          </a:p>
          <a:p>
            <a:pPr marL="457200" lvl="0" indent="-317500" rtl="0">
              <a:lnSpc>
                <a:spcPct val="150000"/>
              </a:lnSpc>
              <a:spcBef>
                <a:spcPts val="0"/>
              </a:spcBef>
              <a:spcAft>
                <a:spcPts val="0"/>
              </a:spcAft>
              <a:buClr>
                <a:schemeClr val="accent1"/>
              </a:buClr>
              <a:buSzPts val="1400"/>
              <a:buAutoNum type="arabicPeriod"/>
            </a:pPr>
            <a:r>
              <a:rPr lang="en">
                <a:solidFill>
                  <a:schemeClr val="accent1"/>
                </a:solidFill>
              </a:rPr>
              <a:t>             是    在文档D中出现的频率，即TF；</a:t>
            </a:r>
            <a:endParaRPr>
              <a:solidFill>
                <a:schemeClr val="accent1"/>
              </a:solidFill>
            </a:endParaRPr>
          </a:p>
          <a:p>
            <a:pPr marL="457200" lvl="0" indent="-317500" rtl="0">
              <a:lnSpc>
                <a:spcPct val="150000"/>
              </a:lnSpc>
              <a:spcBef>
                <a:spcPts val="0"/>
              </a:spcBef>
              <a:spcAft>
                <a:spcPts val="0"/>
              </a:spcAft>
              <a:buClr>
                <a:schemeClr val="accent1"/>
              </a:buClr>
              <a:buSzPts val="1400"/>
              <a:buAutoNum type="arabicPeriod"/>
            </a:pPr>
            <a:r>
              <a:rPr lang="en">
                <a:solidFill>
                  <a:schemeClr val="accent1"/>
                </a:solidFill>
              </a:rPr>
              <a:t>    是当前文档D的长度，        是平均句长；</a:t>
            </a:r>
            <a:endParaRPr>
              <a:solidFill>
                <a:schemeClr val="accent1"/>
              </a:solidFill>
            </a:endParaRPr>
          </a:p>
          <a:p>
            <a:pPr marL="457200" lvl="0" indent="-317500" rtl="0">
              <a:lnSpc>
                <a:spcPct val="150000"/>
              </a:lnSpc>
              <a:spcBef>
                <a:spcPts val="0"/>
              </a:spcBef>
              <a:spcAft>
                <a:spcPts val="0"/>
              </a:spcAft>
              <a:buClr>
                <a:schemeClr val="accent1"/>
              </a:buClr>
              <a:buSzPts val="1400"/>
              <a:buAutoNum type="arabicPeriod"/>
            </a:pPr>
            <a:r>
              <a:rPr lang="en">
                <a:solidFill>
                  <a:schemeClr val="accent1"/>
                </a:solidFill>
              </a:rPr>
              <a:t>   是词频的饱和度参数，一般取1.2；</a:t>
            </a:r>
            <a:endParaRPr>
              <a:solidFill>
                <a:schemeClr val="accent1"/>
              </a:solidFill>
            </a:endParaRPr>
          </a:p>
          <a:p>
            <a:pPr marL="457200" lvl="0" indent="-317500" rtl="0">
              <a:lnSpc>
                <a:spcPct val="150000"/>
              </a:lnSpc>
              <a:spcBef>
                <a:spcPts val="0"/>
              </a:spcBef>
              <a:spcAft>
                <a:spcPts val="0"/>
              </a:spcAft>
              <a:buClr>
                <a:schemeClr val="accent1"/>
              </a:buClr>
              <a:buSzPts val="1400"/>
              <a:buAutoNum type="arabicPeriod"/>
            </a:pPr>
            <a:r>
              <a:rPr lang="en">
                <a:solidFill>
                  <a:schemeClr val="accent1"/>
                </a:solidFill>
              </a:rPr>
              <a:t>  是句长的归一化权重，一般取0.75，0表示禁用句长；</a:t>
            </a:r>
            <a:endParaRPr>
              <a:solidFill>
                <a:schemeClr val="accent1"/>
              </a:solidFill>
            </a:endParaRPr>
          </a:p>
        </p:txBody>
      </p:sp>
      <p:sp>
        <p:nvSpPr>
          <p:cNvPr id="260" name="Google Shape;260;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BM25</a:t>
            </a:r>
            <a:endParaRPr/>
          </a:p>
        </p:txBody>
      </p:sp>
      <p:pic>
        <p:nvPicPr>
          <p:cNvPr id="261" name="Google Shape;261;p48"/>
          <p:cNvPicPr preferRelativeResize="0"/>
          <p:nvPr/>
        </p:nvPicPr>
        <p:blipFill>
          <a:blip r:embed="rId3">
            <a:alphaModFix/>
          </a:blip>
          <a:stretch>
            <a:fillRect/>
          </a:stretch>
        </p:blipFill>
        <p:spPr>
          <a:xfrm>
            <a:off x="575175" y="1549450"/>
            <a:ext cx="4182573" cy="534700"/>
          </a:xfrm>
          <a:prstGeom prst="rect">
            <a:avLst/>
          </a:prstGeom>
          <a:noFill/>
          <a:ln>
            <a:noFill/>
          </a:ln>
        </p:spPr>
      </p:pic>
      <p:pic>
        <p:nvPicPr>
          <p:cNvPr id="262" name="Google Shape;262;p48"/>
          <p:cNvPicPr preferRelativeResize="0"/>
          <p:nvPr/>
        </p:nvPicPr>
        <p:blipFill>
          <a:blip r:embed="rId4">
            <a:alphaModFix/>
          </a:blip>
          <a:stretch>
            <a:fillRect/>
          </a:stretch>
        </p:blipFill>
        <p:spPr>
          <a:xfrm>
            <a:off x="955300" y="2661725"/>
            <a:ext cx="627225" cy="180775"/>
          </a:xfrm>
          <a:prstGeom prst="rect">
            <a:avLst/>
          </a:prstGeom>
          <a:noFill/>
          <a:ln>
            <a:noFill/>
          </a:ln>
        </p:spPr>
      </p:pic>
      <p:pic>
        <p:nvPicPr>
          <p:cNvPr id="263" name="Google Shape;263;p48"/>
          <p:cNvPicPr preferRelativeResize="0"/>
          <p:nvPr/>
        </p:nvPicPr>
        <p:blipFill>
          <a:blip r:embed="rId5">
            <a:alphaModFix/>
          </a:blip>
          <a:stretch>
            <a:fillRect/>
          </a:stretch>
        </p:blipFill>
        <p:spPr>
          <a:xfrm>
            <a:off x="955300" y="2369925"/>
            <a:ext cx="144875" cy="142225"/>
          </a:xfrm>
          <a:prstGeom prst="rect">
            <a:avLst/>
          </a:prstGeom>
          <a:noFill/>
          <a:ln>
            <a:noFill/>
          </a:ln>
        </p:spPr>
      </p:pic>
      <p:pic>
        <p:nvPicPr>
          <p:cNvPr id="264" name="Google Shape;264;p48"/>
          <p:cNvPicPr preferRelativeResize="0"/>
          <p:nvPr/>
        </p:nvPicPr>
        <p:blipFill>
          <a:blip r:embed="rId5">
            <a:alphaModFix/>
          </a:blip>
          <a:stretch>
            <a:fillRect/>
          </a:stretch>
        </p:blipFill>
        <p:spPr>
          <a:xfrm>
            <a:off x="1823575" y="2681000"/>
            <a:ext cx="144875" cy="142225"/>
          </a:xfrm>
          <a:prstGeom prst="rect">
            <a:avLst/>
          </a:prstGeom>
          <a:noFill/>
          <a:ln>
            <a:noFill/>
          </a:ln>
        </p:spPr>
      </p:pic>
      <p:pic>
        <p:nvPicPr>
          <p:cNvPr id="265" name="Google Shape;265;p48"/>
          <p:cNvPicPr preferRelativeResize="0"/>
          <p:nvPr/>
        </p:nvPicPr>
        <p:blipFill>
          <a:blip r:embed="rId6">
            <a:alphaModFix/>
          </a:blip>
          <a:stretch>
            <a:fillRect/>
          </a:stretch>
        </p:blipFill>
        <p:spPr>
          <a:xfrm>
            <a:off x="2889986" y="3007636"/>
            <a:ext cx="362201" cy="142225"/>
          </a:xfrm>
          <a:prstGeom prst="rect">
            <a:avLst/>
          </a:prstGeom>
          <a:noFill/>
          <a:ln>
            <a:noFill/>
          </a:ln>
        </p:spPr>
      </p:pic>
      <p:pic>
        <p:nvPicPr>
          <p:cNvPr id="266" name="Google Shape;266;p48"/>
          <p:cNvPicPr preferRelativeResize="0"/>
          <p:nvPr/>
        </p:nvPicPr>
        <p:blipFill>
          <a:blip r:embed="rId7">
            <a:alphaModFix/>
          </a:blip>
          <a:stretch>
            <a:fillRect/>
          </a:stretch>
        </p:blipFill>
        <p:spPr>
          <a:xfrm>
            <a:off x="942927" y="3007625"/>
            <a:ext cx="169622" cy="142225"/>
          </a:xfrm>
          <a:prstGeom prst="rect">
            <a:avLst/>
          </a:prstGeom>
          <a:noFill/>
          <a:ln>
            <a:noFill/>
          </a:ln>
        </p:spPr>
      </p:pic>
      <p:pic>
        <p:nvPicPr>
          <p:cNvPr id="267" name="Google Shape;267;p48"/>
          <p:cNvPicPr preferRelativeResize="0"/>
          <p:nvPr/>
        </p:nvPicPr>
        <p:blipFill>
          <a:blip r:embed="rId8">
            <a:alphaModFix/>
          </a:blip>
          <a:stretch>
            <a:fillRect/>
          </a:stretch>
        </p:blipFill>
        <p:spPr>
          <a:xfrm>
            <a:off x="955290" y="3314975"/>
            <a:ext cx="144875" cy="151362"/>
          </a:xfrm>
          <a:prstGeom prst="rect">
            <a:avLst/>
          </a:prstGeom>
          <a:noFill/>
          <a:ln>
            <a:noFill/>
          </a:ln>
        </p:spPr>
      </p:pic>
      <p:pic>
        <p:nvPicPr>
          <p:cNvPr id="268" name="Google Shape;268;p48"/>
          <p:cNvPicPr preferRelativeResize="0"/>
          <p:nvPr/>
        </p:nvPicPr>
        <p:blipFill>
          <a:blip r:embed="rId9">
            <a:alphaModFix/>
          </a:blip>
          <a:stretch>
            <a:fillRect/>
          </a:stretch>
        </p:blipFill>
        <p:spPr>
          <a:xfrm>
            <a:off x="970863" y="3631450"/>
            <a:ext cx="77141" cy="142225"/>
          </a:xfrm>
          <a:prstGeom prst="rect">
            <a:avLst/>
          </a:prstGeom>
          <a:noFill/>
          <a:ln>
            <a:noFill/>
          </a:ln>
        </p:spPr>
      </p:pic>
      <p:pic>
        <p:nvPicPr>
          <p:cNvPr id="269" name="Google Shape;269;p48"/>
          <p:cNvPicPr preferRelativeResize="0"/>
          <p:nvPr/>
        </p:nvPicPr>
        <p:blipFill>
          <a:blip r:embed="rId10">
            <a:alphaModFix/>
          </a:blip>
          <a:stretch>
            <a:fillRect/>
          </a:stretch>
        </p:blipFill>
        <p:spPr>
          <a:xfrm>
            <a:off x="4907475" y="1778650"/>
            <a:ext cx="3931725" cy="260018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9"/>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Linear Model</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400" b="1"/>
              <a:t>Formula</a:t>
            </a:r>
            <a:endParaRPr sz="2000" b="1"/>
          </a:p>
          <a:p>
            <a:pPr marL="0" lvl="0" indent="0" rtl="0">
              <a:spcBef>
                <a:spcPts val="0"/>
              </a:spcBef>
              <a:spcAft>
                <a:spcPts val="0"/>
              </a:spcAft>
              <a:buNone/>
            </a:pPr>
            <a:r>
              <a:rPr lang="en" sz="3600"/>
              <a:t>基于公式的打分</a:t>
            </a:r>
            <a:endParaRPr sz="36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5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Formula</a:t>
            </a:r>
            <a:endParaRPr/>
          </a:p>
        </p:txBody>
      </p:sp>
      <p:sp>
        <p:nvSpPr>
          <p:cNvPr id="285" name="Google Shape;285;p51"/>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常见的做法，是用线性公式混合各排序分。例如这里选取乘法公式，以及不同的排序分            ：</a:t>
            </a:r>
            <a:endParaRPr sz="1400"/>
          </a:p>
          <a:p>
            <a:pPr marL="457200" lvl="0" indent="-342900" rtl="0">
              <a:lnSpc>
                <a:spcPct val="100000"/>
              </a:lnSpc>
              <a:spcBef>
                <a:spcPts val="1600"/>
              </a:spcBef>
              <a:spcAft>
                <a:spcPts val="0"/>
              </a:spcAft>
              <a:buSzPts val="1800"/>
              <a:buAutoNum type="arabicPeriod"/>
            </a:pPr>
            <a:r>
              <a:rPr lang="en" sz="1800"/>
              <a:t>文本相关性</a:t>
            </a:r>
            <a:endParaRPr sz="1800"/>
          </a:p>
          <a:p>
            <a:pPr marL="457200" lvl="0" indent="-342900" rtl="0">
              <a:lnSpc>
                <a:spcPct val="100000"/>
              </a:lnSpc>
              <a:spcBef>
                <a:spcPts val="0"/>
              </a:spcBef>
              <a:spcAft>
                <a:spcPts val="0"/>
              </a:spcAft>
              <a:buSzPts val="1800"/>
              <a:buAutoNum type="arabicPeriod"/>
            </a:pPr>
            <a:r>
              <a:rPr lang="en" sz="1800"/>
              <a:t>视频质量(quality)</a:t>
            </a:r>
            <a:endParaRPr sz="1800"/>
          </a:p>
          <a:p>
            <a:pPr marL="457200" lvl="0" indent="-342900" rtl="0">
              <a:lnSpc>
                <a:spcPct val="100000"/>
              </a:lnSpc>
              <a:spcBef>
                <a:spcPts val="0"/>
              </a:spcBef>
              <a:spcAft>
                <a:spcPts val="0"/>
              </a:spcAft>
              <a:buSzPts val="1800"/>
              <a:buAutoNum type="arabicPeriod"/>
            </a:pPr>
            <a:r>
              <a:rPr lang="en" sz="1800"/>
              <a:t>时新性(fressness)</a:t>
            </a:r>
            <a:endParaRPr sz="1800"/>
          </a:p>
          <a:p>
            <a:pPr marL="457200" lvl="0" indent="-342900" rtl="0">
              <a:lnSpc>
                <a:spcPct val="100000"/>
              </a:lnSpc>
              <a:spcBef>
                <a:spcPts val="0"/>
              </a:spcBef>
              <a:spcAft>
                <a:spcPts val="0"/>
              </a:spcAft>
              <a:buSzPts val="1800"/>
              <a:buAutoNum type="arabicPeriod"/>
            </a:pPr>
            <a:r>
              <a:rPr lang="en" sz="1800"/>
              <a:t>播放热度(viewboost)</a:t>
            </a:r>
            <a:endParaRPr sz="1800"/>
          </a:p>
          <a:p>
            <a:pPr marL="457200" lvl="0" indent="-342900" rtl="0">
              <a:lnSpc>
                <a:spcPct val="100000"/>
              </a:lnSpc>
              <a:spcBef>
                <a:spcPts val="0"/>
              </a:spcBef>
              <a:spcAft>
                <a:spcPts val="0"/>
              </a:spcAft>
              <a:buSzPts val="1800"/>
              <a:buAutoNum type="arabicPeriod"/>
            </a:pPr>
            <a:r>
              <a:rPr lang="en" sz="1800"/>
              <a:t>点击模型(navboost)</a:t>
            </a:r>
            <a:endParaRPr sz="1800"/>
          </a:p>
          <a:p>
            <a:pPr marL="0" lvl="0" indent="0">
              <a:spcBef>
                <a:spcPts val="1600"/>
              </a:spcBef>
              <a:spcAft>
                <a:spcPts val="1600"/>
              </a:spcAft>
              <a:buNone/>
            </a:pPr>
            <a:endParaRPr/>
          </a:p>
        </p:txBody>
      </p:sp>
      <p:sp>
        <p:nvSpPr>
          <p:cNvPr id="286" name="Google Shape;286;p51"/>
          <p:cNvSpPr txBox="1"/>
          <p:nvPr/>
        </p:nvSpPr>
        <p:spPr>
          <a:xfrm>
            <a:off x="3609475" y="2350200"/>
            <a:ext cx="5045100" cy="1468500"/>
          </a:xfrm>
          <a:prstGeom prst="rect">
            <a:avLst/>
          </a:prstGeom>
          <a:noFill/>
          <a:ln>
            <a:noFill/>
          </a:ln>
        </p:spPr>
        <p:txBody>
          <a:bodyPr spcFirstLastPara="1" wrap="square" lIns="91425" tIns="91425" rIns="91425" bIns="91425" anchor="t" anchorCtr="0">
            <a:noAutofit/>
          </a:bodyPr>
          <a:lstStyle/>
          <a:p>
            <a:pPr marL="457200" lvl="0" indent="-317500" rtl="0">
              <a:lnSpc>
                <a:spcPct val="150000"/>
              </a:lnSpc>
              <a:spcBef>
                <a:spcPts val="0"/>
              </a:spcBef>
              <a:spcAft>
                <a:spcPts val="0"/>
              </a:spcAft>
              <a:buClr>
                <a:schemeClr val="accent2"/>
              </a:buClr>
              <a:buSzPts val="1400"/>
              <a:buAutoNum type="arabicParenR"/>
            </a:pPr>
            <a:r>
              <a:rPr lang="en">
                <a:solidFill>
                  <a:schemeClr val="accent2"/>
                </a:solidFill>
              </a:rPr>
              <a:t>  是用户Query，     是搜索引擎召回的第i个文档；</a:t>
            </a:r>
            <a:endParaRPr>
              <a:solidFill>
                <a:schemeClr val="accent2"/>
              </a:solidFill>
            </a:endParaRPr>
          </a:p>
          <a:p>
            <a:pPr marL="457200" lvl="0" indent="-317500" rtl="0">
              <a:lnSpc>
                <a:spcPct val="150000"/>
              </a:lnSpc>
              <a:spcBef>
                <a:spcPts val="0"/>
              </a:spcBef>
              <a:spcAft>
                <a:spcPts val="0"/>
              </a:spcAft>
              <a:buClr>
                <a:schemeClr val="accent2"/>
              </a:buClr>
              <a:buSzPts val="1400"/>
              <a:buAutoNum type="arabicParenR"/>
            </a:pPr>
            <a:r>
              <a:rPr lang="en">
                <a:solidFill>
                  <a:schemeClr val="accent2"/>
                </a:solidFill>
              </a:rPr>
              <a:t>            表示第i个排序分；</a:t>
            </a:r>
            <a:endParaRPr>
              <a:solidFill>
                <a:schemeClr val="accent2"/>
              </a:solidFill>
            </a:endParaRPr>
          </a:p>
          <a:p>
            <a:pPr marL="457200" lvl="0" indent="-317500">
              <a:lnSpc>
                <a:spcPct val="150000"/>
              </a:lnSpc>
              <a:spcBef>
                <a:spcPts val="0"/>
              </a:spcBef>
              <a:spcAft>
                <a:spcPts val="0"/>
              </a:spcAft>
              <a:buClr>
                <a:schemeClr val="accent2"/>
              </a:buClr>
              <a:buSzPts val="1400"/>
              <a:buAutoNum type="arabicParenR"/>
            </a:pPr>
            <a:r>
              <a:rPr lang="en">
                <a:solidFill>
                  <a:schemeClr val="accent2"/>
                </a:solidFill>
              </a:rPr>
              <a:t>     是对应排序分的权重；</a:t>
            </a:r>
            <a:endParaRPr>
              <a:solidFill>
                <a:schemeClr val="accent2"/>
              </a:solidFill>
            </a:endParaRPr>
          </a:p>
        </p:txBody>
      </p:sp>
      <p:pic>
        <p:nvPicPr>
          <p:cNvPr id="287" name="Google Shape;287;p51"/>
          <p:cNvPicPr preferRelativeResize="0"/>
          <p:nvPr/>
        </p:nvPicPr>
        <p:blipFill>
          <a:blip r:embed="rId3">
            <a:alphaModFix/>
          </a:blip>
          <a:stretch>
            <a:fillRect/>
          </a:stretch>
        </p:blipFill>
        <p:spPr>
          <a:xfrm>
            <a:off x="5478409" y="2480300"/>
            <a:ext cx="184925" cy="148800"/>
          </a:xfrm>
          <a:prstGeom prst="rect">
            <a:avLst/>
          </a:prstGeom>
          <a:noFill/>
          <a:ln>
            <a:noFill/>
          </a:ln>
        </p:spPr>
      </p:pic>
      <p:pic>
        <p:nvPicPr>
          <p:cNvPr id="288" name="Google Shape;288;p51"/>
          <p:cNvPicPr preferRelativeResize="0"/>
          <p:nvPr/>
        </p:nvPicPr>
        <p:blipFill>
          <a:blip r:embed="rId4">
            <a:alphaModFix/>
          </a:blip>
          <a:stretch>
            <a:fillRect/>
          </a:stretch>
        </p:blipFill>
        <p:spPr>
          <a:xfrm>
            <a:off x="4135625" y="2480302"/>
            <a:ext cx="113557" cy="148800"/>
          </a:xfrm>
          <a:prstGeom prst="rect">
            <a:avLst/>
          </a:prstGeom>
          <a:noFill/>
          <a:ln>
            <a:noFill/>
          </a:ln>
        </p:spPr>
      </p:pic>
      <p:pic>
        <p:nvPicPr>
          <p:cNvPr id="289" name="Google Shape;289;p51"/>
          <p:cNvPicPr preferRelativeResize="0"/>
          <p:nvPr/>
        </p:nvPicPr>
        <p:blipFill>
          <a:blip r:embed="rId5">
            <a:alphaModFix/>
          </a:blip>
          <a:stretch>
            <a:fillRect/>
          </a:stretch>
        </p:blipFill>
        <p:spPr>
          <a:xfrm>
            <a:off x="4135625" y="3140057"/>
            <a:ext cx="232121" cy="148800"/>
          </a:xfrm>
          <a:prstGeom prst="rect">
            <a:avLst/>
          </a:prstGeom>
          <a:noFill/>
          <a:ln>
            <a:noFill/>
          </a:ln>
        </p:spPr>
      </p:pic>
      <p:pic>
        <p:nvPicPr>
          <p:cNvPr id="290" name="Google Shape;290;p51"/>
          <p:cNvPicPr preferRelativeResize="0"/>
          <p:nvPr/>
        </p:nvPicPr>
        <p:blipFill>
          <a:blip r:embed="rId6">
            <a:alphaModFix/>
          </a:blip>
          <a:stretch>
            <a:fillRect/>
          </a:stretch>
        </p:blipFill>
        <p:spPr>
          <a:xfrm>
            <a:off x="3735423" y="1389600"/>
            <a:ext cx="4456694" cy="624250"/>
          </a:xfrm>
          <a:prstGeom prst="rect">
            <a:avLst/>
          </a:prstGeom>
          <a:noFill/>
          <a:ln>
            <a:noFill/>
          </a:ln>
        </p:spPr>
      </p:pic>
      <p:pic>
        <p:nvPicPr>
          <p:cNvPr id="291" name="Google Shape;291;p51"/>
          <p:cNvPicPr preferRelativeResize="0"/>
          <p:nvPr/>
        </p:nvPicPr>
        <p:blipFill>
          <a:blip r:embed="rId7">
            <a:alphaModFix/>
          </a:blip>
          <a:stretch>
            <a:fillRect/>
          </a:stretch>
        </p:blipFill>
        <p:spPr>
          <a:xfrm>
            <a:off x="4152022" y="2810165"/>
            <a:ext cx="553966" cy="148800"/>
          </a:xfrm>
          <a:prstGeom prst="rect">
            <a:avLst/>
          </a:prstGeom>
          <a:noFill/>
          <a:ln>
            <a:noFill/>
          </a:ln>
        </p:spPr>
      </p:pic>
      <p:pic>
        <p:nvPicPr>
          <p:cNvPr id="292" name="Google Shape;292;p51"/>
          <p:cNvPicPr preferRelativeResize="0"/>
          <p:nvPr/>
        </p:nvPicPr>
        <p:blipFill>
          <a:blip r:embed="rId7">
            <a:alphaModFix/>
          </a:blip>
          <a:stretch>
            <a:fillRect/>
          </a:stretch>
        </p:blipFill>
        <p:spPr>
          <a:xfrm>
            <a:off x="2189972" y="2013847"/>
            <a:ext cx="553966" cy="148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5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400" b="1"/>
              <a:t>Click Models</a:t>
            </a:r>
            <a:endParaRPr sz="2000" b="1"/>
          </a:p>
          <a:p>
            <a:pPr marL="0" lvl="0" indent="0" rtl="0">
              <a:spcBef>
                <a:spcPts val="0"/>
              </a:spcBef>
              <a:spcAft>
                <a:spcPts val="0"/>
              </a:spcAft>
              <a:buNone/>
            </a:pPr>
            <a:r>
              <a:rPr lang="en" sz="3600"/>
              <a:t>点击模型</a:t>
            </a:r>
            <a:endParaRPr sz="36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Click Models - CTR</a:t>
            </a:r>
            <a:endParaRPr/>
          </a:p>
        </p:txBody>
      </p:sp>
      <p:pic>
        <p:nvPicPr>
          <p:cNvPr id="303" name="Google Shape;303;p53"/>
          <p:cNvPicPr preferRelativeResize="0"/>
          <p:nvPr/>
        </p:nvPicPr>
        <p:blipFill>
          <a:blip r:embed="rId3">
            <a:alphaModFix/>
          </a:blip>
          <a:stretch>
            <a:fillRect/>
          </a:stretch>
        </p:blipFill>
        <p:spPr>
          <a:xfrm>
            <a:off x="3856325" y="1227300"/>
            <a:ext cx="4527599" cy="3090071"/>
          </a:xfrm>
          <a:prstGeom prst="rect">
            <a:avLst/>
          </a:prstGeom>
          <a:noFill/>
          <a:ln>
            <a:noFill/>
          </a:ln>
        </p:spPr>
      </p:pic>
      <p:pic>
        <p:nvPicPr>
          <p:cNvPr id="304" name="Google Shape;304;p53"/>
          <p:cNvPicPr preferRelativeResize="0"/>
          <p:nvPr/>
        </p:nvPicPr>
        <p:blipFill>
          <a:blip r:embed="rId4">
            <a:alphaModFix/>
          </a:blip>
          <a:stretch>
            <a:fillRect/>
          </a:stretch>
        </p:blipFill>
        <p:spPr>
          <a:xfrm>
            <a:off x="636425" y="1017725"/>
            <a:ext cx="2935144" cy="3820976"/>
          </a:xfrm>
          <a:prstGeom prst="rect">
            <a:avLst/>
          </a:prstGeom>
          <a:noFill/>
          <a:ln>
            <a:noFill/>
          </a:ln>
        </p:spPr>
      </p:pic>
      <p:sp>
        <p:nvSpPr>
          <p:cNvPr id="305" name="Google Shape;305;p53"/>
          <p:cNvSpPr txBox="1"/>
          <p:nvPr/>
        </p:nvSpPr>
        <p:spPr>
          <a:xfrm>
            <a:off x="4273925" y="4317375"/>
            <a:ext cx="4110000" cy="4020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sz="1200" u="sng">
                <a:solidFill>
                  <a:schemeClr val="hlink"/>
                </a:solidFill>
                <a:hlinkClick r:id="rId5"/>
              </a:rPr>
              <a:t>Click Models for Web Search and their Applications to IR</a:t>
            </a:r>
            <a:endParaRPr sz="12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54"/>
          <p:cNvSpPr txBox="1">
            <a:spLocks noGrp="1"/>
          </p:cNvSpPr>
          <p:nvPr>
            <p:ph type="title"/>
          </p:nvPr>
        </p:nvSpPr>
        <p:spPr>
          <a:xfrm>
            <a:off x="4868625" y="713525"/>
            <a:ext cx="4045200" cy="9963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chemeClr val="lt1"/>
                </a:solidFill>
              </a:rPr>
              <a:t>navboost</a:t>
            </a:r>
            <a:endParaRPr>
              <a:solidFill>
                <a:schemeClr val="lt1"/>
              </a:solidFill>
            </a:endParaRPr>
          </a:p>
        </p:txBody>
      </p:sp>
      <p:sp>
        <p:nvSpPr>
          <p:cNvPr id="311" name="Google Shape;311;p54"/>
          <p:cNvSpPr txBox="1">
            <a:spLocks noGrp="1"/>
          </p:cNvSpPr>
          <p:nvPr>
            <p:ph type="subTitle" idx="1"/>
          </p:nvPr>
        </p:nvSpPr>
        <p:spPr>
          <a:xfrm>
            <a:off x="4868625" y="1709819"/>
            <a:ext cx="4045200" cy="593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rgbClr val="B7B7B7"/>
                </a:solidFill>
              </a:rPr>
              <a:t>引入置信度权重，解决CTR虚高</a:t>
            </a:r>
            <a:endParaRPr>
              <a:solidFill>
                <a:srgbClr val="B7B7B7"/>
              </a:solidFill>
            </a:endParaRPr>
          </a:p>
        </p:txBody>
      </p:sp>
      <p:pic>
        <p:nvPicPr>
          <p:cNvPr id="312" name="Google Shape;312;p54"/>
          <p:cNvPicPr preferRelativeResize="0"/>
          <p:nvPr/>
        </p:nvPicPr>
        <p:blipFill>
          <a:blip r:embed="rId3">
            <a:alphaModFix/>
          </a:blip>
          <a:stretch>
            <a:fillRect/>
          </a:stretch>
        </p:blipFill>
        <p:spPr>
          <a:xfrm>
            <a:off x="4901638" y="2572901"/>
            <a:ext cx="3979166" cy="1509600"/>
          </a:xfrm>
          <a:prstGeom prst="rect">
            <a:avLst/>
          </a:prstGeom>
          <a:noFill/>
          <a:ln>
            <a:noFill/>
          </a:ln>
        </p:spPr>
      </p:pic>
      <p:sp>
        <p:nvSpPr>
          <p:cNvPr id="313" name="Google Shape;313;p54"/>
          <p:cNvSpPr txBox="1">
            <a:spLocks noGrp="1"/>
          </p:cNvSpPr>
          <p:nvPr>
            <p:ph type="title"/>
          </p:nvPr>
        </p:nvSpPr>
        <p:spPr>
          <a:xfrm>
            <a:off x="277250" y="713525"/>
            <a:ext cx="4045200" cy="9963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200">
                <a:solidFill>
                  <a:srgbClr val="434343"/>
                </a:solidFill>
                <a:latin typeface="Microsoft Yahei"/>
                <a:ea typeface="Microsoft Yahei"/>
                <a:cs typeface="Microsoft Yahei"/>
                <a:sym typeface="Microsoft Yahei"/>
              </a:rPr>
              <a:t>置信度区间</a:t>
            </a:r>
            <a:endParaRPr sz="3200">
              <a:solidFill>
                <a:srgbClr val="434343"/>
              </a:solidFill>
              <a:latin typeface="Microsoft Yahei"/>
              <a:ea typeface="Microsoft Yahei"/>
              <a:cs typeface="Microsoft Yahei"/>
              <a:sym typeface="Microsoft Yahei"/>
            </a:endParaRPr>
          </a:p>
        </p:txBody>
      </p:sp>
      <p:sp>
        <p:nvSpPr>
          <p:cNvPr id="314" name="Google Shape;314;p54"/>
          <p:cNvSpPr txBox="1">
            <a:spLocks noGrp="1"/>
          </p:cNvSpPr>
          <p:nvPr>
            <p:ph type="subTitle" idx="1"/>
          </p:nvPr>
        </p:nvSpPr>
        <p:spPr>
          <a:xfrm>
            <a:off x="239525" y="1709819"/>
            <a:ext cx="4045200" cy="59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正态分布的置信度估计</a:t>
            </a:r>
            <a:endParaRPr/>
          </a:p>
        </p:txBody>
      </p:sp>
      <p:pic>
        <p:nvPicPr>
          <p:cNvPr id="315" name="Google Shape;315;p54"/>
          <p:cNvPicPr preferRelativeResize="0"/>
          <p:nvPr/>
        </p:nvPicPr>
        <p:blipFill>
          <a:blip r:embed="rId4">
            <a:alphaModFix/>
          </a:blip>
          <a:stretch>
            <a:fillRect/>
          </a:stretch>
        </p:blipFill>
        <p:spPr>
          <a:xfrm>
            <a:off x="399575" y="2399006"/>
            <a:ext cx="3619500" cy="18573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Google Shape;320;p55"/>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Learning to Rank</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3600"/>
              <a:t>Self Introduction</a:t>
            </a:r>
            <a:endParaRPr sz="3600"/>
          </a:p>
        </p:txBody>
      </p:sp>
      <p:sp>
        <p:nvSpPr>
          <p:cNvPr id="189" name="Google Shape;189;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a:t>华中科技大学，2011年研究生毕业</a:t>
            </a:r>
            <a:endParaRPr sz="2400"/>
          </a:p>
          <a:p>
            <a:pPr marL="457200" lvl="0" indent="-381000" rtl="0">
              <a:spcBef>
                <a:spcPts val="0"/>
              </a:spcBef>
              <a:spcAft>
                <a:spcPts val="0"/>
              </a:spcAft>
              <a:buSzPts val="2400"/>
              <a:buAutoNum type="arabicPeriod"/>
            </a:pPr>
            <a:r>
              <a:rPr lang="en" sz="2400"/>
              <a:t>7年+的“老”企鹅</a:t>
            </a:r>
            <a:endParaRPr sz="2400"/>
          </a:p>
          <a:p>
            <a:pPr marL="457200" lvl="0" indent="-381000" rtl="0">
              <a:spcBef>
                <a:spcPts val="0"/>
              </a:spcBef>
              <a:spcAft>
                <a:spcPts val="0"/>
              </a:spcAft>
              <a:buSzPts val="2400"/>
              <a:buAutoNum type="arabicPeriod"/>
            </a:pPr>
            <a:r>
              <a:rPr lang="en" sz="2400"/>
              <a:t>腾讯微博</a:t>
            </a:r>
            <a:endParaRPr sz="2400"/>
          </a:p>
          <a:p>
            <a:pPr marL="457200" lvl="0" indent="-381000" rtl="0">
              <a:spcBef>
                <a:spcPts val="0"/>
              </a:spcBef>
              <a:spcAft>
                <a:spcPts val="0"/>
              </a:spcAft>
              <a:buClr>
                <a:schemeClr val="accent5"/>
              </a:buClr>
              <a:buSzPts val="2400"/>
              <a:buAutoNum type="arabicPeriod"/>
            </a:pPr>
            <a:r>
              <a:rPr lang="en" sz="2400">
                <a:solidFill>
                  <a:schemeClr val="accent5"/>
                </a:solidFill>
              </a:rPr>
              <a:t>视频搜索</a:t>
            </a:r>
            <a:endParaRPr sz="2400">
              <a:solidFill>
                <a:schemeClr val="accent5"/>
              </a:solidFill>
            </a:endParaRPr>
          </a:p>
          <a:p>
            <a:pPr marL="457200" lvl="0" indent="-381000" rtl="0">
              <a:spcBef>
                <a:spcPts val="0"/>
              </a:spcBef>
              <a:spcAft>
                <a:spcPts val="0"/>
              </a:spcAft>
              <a:buSzPts val="2400"/>
              <a:buAutoNum type="arabicPeriod"/>
            </a:pPr>
            <a:r>
              <a:rPr lang="en" sz="2400">
                <a:latin typeface="Comic Sans MS"/>
                <a:ea typeface="Comic Sans MS"/>
                <a:cs typeface="Comic Sans MS"/>
                <a:sym typeface="Comic Sans MS"/>
              </a:rPr>
              <a:t>Geeker</a:t>
            </a:r>
            <a:r>
              <a:rPr lang="en" sz="2400"/>
              <a:t> </a:t>
            </a:r>
            <a:r>
              <a:rPr lang="en"/>
              <a:t>(信息安全出身)</a:t>
            </a:r>
            <a:endParaRPr/>
          </a:p>
        </p:txBody>
      </p:sp>
      <p:pic>
        <p:nvPicPr>
          <p:cNvPr id="190" name="Google Shape;190;p38"/>
          <p:cNvPicPr preferRelativeResize="0"/>
          <p:nvPr/>
        </p:nvPicPr>
        <p:blipFill>
          <a:blip r:embed="rId3">
            <a:alphaModFix/>
          </a:blip>
          <a:stretch>
            <a:fillRect/>
          </a:stretch>
        </p:blipFill>
        <p:spPr>
          <a:xfrm>
            <a:off x="6099850" y="1851863"/>
            <a:ext cx="751550" cy="691175"/>
          </a:xfrm>
          <a:prstGeom prst="rect">
            <a:avLst/>
          </a:prstGeom>
          <a:noFill/>
          <a:ln>
            <a:noFill/>
          </a:ln>
        </p:spPr>
      </p:pic>
      <p:pic>
        <p:nvPicPr>
          <p:cNvPr id="191" name="Google Shape;191;p38"/>
          <p:cNvPicPr preferRelativeResize="0"/>
          <p:nvPr/>
        </p:nvPicPr>
        <p:blipFill rotWithShape="1">
          <a:blip r:embed="rId4">
            <a:alphaModFix/>
          </a:blip>
          <a:srcRect l="4848" t="5501" r="5698" b="18086"/>
          <a:stretch/>
        </p:blipFill>
        <p:spPr>
          <a:xfrm>
            <a:off x="6596625" y="748188"/>
            <a:ext cx="1220903" cy="934302"/>
          </a:xfrm>
          <a:prstGeom prst="rect">
            <a:avLst/>
          </a:prstGeom>
          <a:noFill/>
          <a:ln>
            <a:noFill/>
          </a:ln>
        </p:spPr>
      </p:pic>
      <p:pic>
        <p:nvPicPr>
          <p:cNvPr id="192" name="Google Shape;192;p38"/>
          <p:cNvPicPr preferRelativeResize="0"/>
          <p:nvPr/>
        </p:nvPicPr>
        <p:blipFill>
          <a:blip r:embed="rId5">
            <a:alphaModFix/>
          </a:blip>
          <a:stretch>
            <a:fillRect/>
          </a:stretch>
        </p:blipFill>
        <p:spPr>
          <a:xfrm>
            <a:off x="7159350" y="2398288"/>
            <a:ext cx="751550" cy="751550"/>
          </a:xfrm>
          <a:prstGeom prst="rect">
            <a:avLst/>
          </a:prstGeom>
          <a:noFill/>
          <a:ln>
            <a:noFill/>
          </a:ln>
        </p:spPr>
      </p:pic>
      <p:pic>
        <p:nvPicPr>
          <p:cNvPr id="193" name="Google Shape;193;p38"/>
          <p:cNvPicPr preferRelativeResize="0"/>
          <p:nvPr/>
        </p:nvPicPr>
        <p:blipFill rotWithShape="1">
          <a:blip r:embed="rId6">
            <a:alphaModFix/>
          </a:blip>
          <a:srcRect l="8722" r="19246"/>
          <a:stretch/>
        </p:blipFill>
        <p:spPr>
          <a:xfrm>
            <a:off x="2889300" y="3377175"/>
            <a:ext cx="2092426" cy="1634024"/>
          </a:xfrm>
          <a:prstGeom prst="rect">
            <a:avLst/>
          </a:prstGeom>
          <a:noFill/>
          <a:ln>
            <a:noFill/>
          </a:ln>
        </p:spPr>
      </p:pic>
      <p:pic>
        <p:nvPicPr>
          <p:cNvPr id="194" name="Google Shape;194;p38"/>
          <p:cNvPicPr preferRelativeResize="0"/>
          <p:nvPr/>
        </p:nvPicPr>
        <p:blipFill>
          <a:blip r:embed="rId7">
            <a:alphaModFix/>
          </a:blip>
          <a:stretch>
            <a:fillRect/>
          </a:stretch>
        </p:blipFill>
        <p:spPr>
          <a:xfrm>
            <a:off x="5058725" y="3377175"/>
            <a:ext cx="2268161" cy="1634025"/>
          </a:xfrm>
          <a:prstGeom prst="rect">
            <a:avLst/>
          </a:prstGeom>
          <a:noFill/>
          <a:ln>
            <a:noFill/>
          </a:ln>
        </p:spPr>
      </p:pic>
      <p:pic>
        <p:nvPicPr>
          <p:cNvPr id="195" name="Google Shape;195;p38"/>
          <p:cNvPicPr preferRelativeResize="0"/>
          <p:nvPr/>
        </p:nvPicPr>
        <p:blipFill>
          <a:blip r:embed="rId8">
            <a:alphaModFix/>
          </a:blip>
          <a:stretch>
            <a:fillRect/>
          </a:stretch>
        </p:blipFill>
        <p:spPr>
          <a:xfrm>
            <a:off x="7371949" y="3377175"/>
            <a:ext cx="1630125" cy="1634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56"/>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sz="3800"/>
              <a:t>How to Learning?</a:t>
            </a:r>
            <a:endParaRPr sz="3800"/>
          </a:p>
        </p:txBody>
      </p:sp>
      <p:sp>
        <p:nvSpPr>
          <p:cNvPr id="326" name="Google Shape;326;p56"/>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抽象、定义问题</a:t>
            </a:r>
            <a:endParaRPr/>
          </a:p>
        </p:txBody>
      </p:sp>
      <p:sp>
        <p:nvSpPr>
          <p:cNvPr id="327" name="Google Shape;327;p56"/>
          <p:cNvSpPr txBox="1">
            <a:spLocks noGrp="1"/>
          </p:cNvSpPr>
          <p:nvPr>
            <p:ph type="body" idx="2"/>
          </p:nvPr>
        </p:nvSpPr>
        <p:spPr>
          <a:xfrm>
            <a:off x="4939500" y="1282100"/>
            <a:ext cx="3837000" cy="31371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SzPts val="1800"/>
              <a:buAutoNum type="arabicPeriod"/>
            </a:pPr>
            <a:r>
              <a:rPr lang="en"/>
              <a:t>是否可以用搜索点击数据，来训练排序模型？</a:t>
            </a:r>
            <a:endParaRPr/>
          </a:p>
          <a:p>
            <a:pPr marL="457200" lvl="0" indent="-342900" rtl="0">
              <a:spcBef>
                <a:spcPts val="0"/>
              </a:spcBef>
              <a:spcAft>
                <a:spcPts val="0"/>
              </a:spcAft>
              <a:buSzPts val="1800"/>
              <a:buAutoNum type="arabicPeriod"/>
            </a:pPr>
            <a:r>
              <a:rPr lang="en"/>
              <a:t>如何用数学方法评价排序的好坏？</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57"/>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数据获取方法</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8"/>
          <p:cNvSpPr txBox="1">
            <a:spLocks noGrp="1"/>
          </p:cNvSpPr>
          <p:nvPr>
            <p:ph type="title"/>
          </p:nvPr>
        </p:nvSpPr>
        <p:spPr>
          <a:xfrm>
            <a:off x="311700" y="445025"/>
            <a:ext cx="3347100" cy="5727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数据获取方法</a:t>
            </a:r>
            <a:endParaRPr/>
          </a:p>
        </p:txBody>
      </p:sp>
      <p:sp>
        <p:nvSpPr>
          <p:cNvPr id="338" name="Google Shape;338;p58"/>
          <p:cNvSpPr txBox="1">
            <a:spLocks noGrp="1"/>
          </p:cNvSpPr>
          <p:nvPr>
            <p:ph type="body" idx="1"/>
          </p:nvPr>
        </p:nvSpPr>
        <p:spPr>
          <a:xfrm>
            <a:off x="311700" y="1152475"/>
            <a:ext cx="33471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a:t>1) 搜索历史</a:t>
            </a:r>
            <a:r>
              <a:rPr lang="en" sz="1600"/>
              <a:t>：易于获取，需清洗和预处理</a:t>
            </a:r>
            <a:endParaRPr sz="1600"/>
          </a:p>
          <a:p>
            <a:pPr marL="0" lvl="0" indent="0" rtl="0">
              <a:spcBef>
                <a:spcPts val="1600"/>
              </a:spcBef>
              <a:spcAft>
                <a:spcPts val="0"/>
              </a:spcAft>
              <a:buNone/>
            </a:pPr>
            <a:r>
              <a:rPr lang="en" sz="1600"/>
              <a:t>常见收集方法：点击行为、Session Log，停留时长</a:t>
            </a:r>
            <a:endParaRPr sz="1600"/>
          </a:p>
          <a:p>
            <a:pPr marL="0" lvl="0" indent="0">
              <a:spcBef>
                <a:spcPts val="1600"/>
              </a:spcBef>
              <a:spcAft>
                <a:spcPts val="0"/>
              </a:spcAft>
              <a:buNone/>
            </a:pPr>
            <a:r>
              <a:rPr lang="en" sz="1600">
                <a:solidFill>
                  <a:schemeClr val="accent5"/>
                </a:solidFill>
              </a:rPr>
              <a:t>Bias：</a:t>
            </a:r>
            <a:r>
              <a:rPr lang="en" sz="1600"/>
              <a:t>点击偏见(Click Bias)</a:t>
            </a:r>
            <a:endParaRPr sz="1600"/>
          </a:p>
          <a:p>
            <a:pPr marL="0" lvl="0" indent="0" rtl="0">
              <a:lnSpc>
                <a:spcPct val="115000"/>
              </a:lnSpc>
              <a:spcBef>
                <a:spcPts val="0"/>
              </a:spcBef>
              <a:spcAft>
                <a:spcPts val="0"/>
              </a:spcAft>
              <a:buNone/>
            </a:pPr>
            <a:r>
              <a:rPr lang="en" sz="1400">
                <a:solidFill>
                  <a:srgbClr val="3D85C6"/>
                </a:solidFill>
              </a:rPr>
              <a:t>头部内容更容易被点击，点了也不一定代表更好</a:t>
            </a:r>
            <a:endParaRPr sz="1400">
              <a:solidFill>
                <a:srgbClr val="3D85C6"/>
              </a:solidFill>
            </a:endParaRPr>
          </a:p>
          <a:p>
            <a:pPr marL="0" lvl="0" indent="0" rtl="0">
              <a:spcBef>
                <a:spcPts val="0"/>
              </a:spcBef>
              <a:spcAft>
                <a:spcPts val="0"/>
              </a:spcAft>
              <a:buNone/>
            </a:pPr>
            <a:r>
              <a:rPr lang="en" sz="1600">
                <a:solidFill>
                  <a:schemeClr val="accent5"/>
                </a:solidFill>
              </a:rPr>
              <a:t>Bias：</a:t>
            </a:r>
            <a:r>
              <a:rPr lang="en" sz="1600"/>
              <a:t>数据噪声问题</a:t>
            </a:r>
            <a:endParaRPr sz="1600"/>
          </a:p>
          <a:p>
            <a:pPr marL="0" lvl="0" indent="0" rtl="0">
              <a:spcBef>
                <a:spcPts val="0"/>
              </a:spcBef>
              <a:spcAft>
                <a:spcPts val="1600"/>
              </a:spcAft>
              <a:buNone/>
            </a:pPr>
            <a:r>
              <a:rPr lang="en" sz="1400">
                <a:solidFill>
                  <a:srgbClr val="3D85C6"/>
                </a:solidFill>
              </a:rPr>
              <a:t>只针对Top Query，用足够的数据量避免噪声</a:t>
            </a:r>
            <a:endParaRPr sz="1400">
              <a:solidFill>
                <a:srgbClr val="3D85C6"/>
              </a:solidFill>
            </a:endParaRPr>
          </a:p>
        </p:txBody>
      </p:sp>
      <p:pic>
        <p:nvPicPr>
          <p:cNvPr id="339" name="Google Shape;339;p58"/>
          <p:cNvPicPr preferRelativeResize="0"/>
          <p:nvPr/>
        </p:nvPicPr>
        <p:blipFill rotWithShape="1">
          <a:blip r:embed="rId3">
            <a:alphaModFix/>
          </a:blip>
          <a:srcRect l="6645" t="41155" r="54853" b="5178"/>
          <a:stretch/>
        </p:blipFill>
        <p:spPr>
          <a:xfrm>
            <a:off x="4059625" y="1477113"/>
            <a:ext cx="2182075" cy="1017225"/>
          </a:xfrm>
          <a:prstGeom prst="rect">
            <a:avLst/>
          </a:prstGeom>
          <a:noFill/>
          <a:ln>
            <a:noFill/>
          </a:ln>
        </p:spPr>
      </p:pic>
      <p:pic>
        <p:nvPicPr>
          <p:cNvPr id="340" name="Google Shape;340;p58"/>
          <p:cNvPicPr preferRelativeResize="0"/>
          <p:nvPr/>
        </p:nvPicPr>
        <p:blipFill>
          <a:blip r:embed="rId4">
            <a:alphaModFix/>
          </a:blip>
          <a:stretch>
            <a:fillRect/>
          </a:stretch>
        </p:blipFill>
        <p:spPr>
          <a:xfrm>
            <a:off x="4100700" y="1139575"/>
            <a:ext cx="4394306" cy="3442200"/>
          </a:xfrm>
          <a:prstGeom prst="rect">
            <a:avLst/>
          </a:prstGeom>
          <a:noFill/>
          <a:ln>
            <a:noFill/>
          </a:ln>
        </p:spPr>
      </p:pic>
      <p:pic>
        <p:nvPicPr>
          <p:cNvPr id="341" name="Google Shape;341;p58"/>
          <p:cNvPicPr preferRelativeResize="0"/>
          <p:nvPr/>
        </p:nvPicPr>
        <p:blipFill>
          <a:blip r:embed="rId5">
            <a:alphaModFix/>
          </a:blip>
          <a:stretch>
            <a:fillRect/>
          </a:stretch>
        </p:blipFill>
        <p:spPr>
          <a:xfrm>
            <a:off x="4373963" y="276550"/>
            <a:ext cx="3847775" cy="45903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5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数据获取方法</a:t>
            </a:r>
            <a:endParaRPr/>
          </a:p>
        </p:txBody>
      </p:sp>
      <p:sp>
        <p:nvSpPr>
          <p:cNvPr id="347" name="Google Shape;347;p59"/>
          <p:cNvSpPr txBox="1">
            <a:spLocks noGrp="1"/>
          </p:cNvSpPr>
          <p:nvPr>
            <p:ph type="body" idx="1"/>
          </p:nvPr>
        </p:nvSpPr>
        <p:spPr>
          <a:xfrm>
            <a:off x="311700" y="1389600"/>
            <a:ext cx="2850600" cy="3179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a:t>2) 人工标注</a:t>
            </a:r>
            <a:r>
              <a:rPr lang="en" sz="1600"/>
              <a:t>：准确，</a:t>
            </a:r>
            <a:r>
              <a:rPr lang="en" sz="1600">
                <a:solidFill>
                  <a:srgbClr val="FF0000"/>
                </a:solidFill>
              </a:rPr>
              <a:t>多目标</a:t>
            </a:r>
            <a:r>
              <a:rPr lang="en" sz="1600"/>
              <a:t>，费时费力</a:t>
            </a:r>
            <a:endParaRPr sz="1600"/>
          </a:p>
          <a:p>
            <a:pPr marL="0" lvl="0" indent="0" rtl="0">
              <a:spcBef>
                <a:spcPts val="1600"/>
              </a:spcBef>
              <a:spcAft>
                <a:spcPts val="0"/>
              </a:spcAft>
              <a:buNone/>
            </a:pPr>
            <a:r>
              <a:rPr lang="en" sz="1600"/>
              <a:t>适合：初始训练集，定期修正模型</a:t>
            </a:r>
            <a:endParaRPr sz="1600"/>
          </a:p>
          <a:p>
            <a:pPr marL="0" lvl="0" indent="0" rtl="0">
              <a:spcBef>
                <a:spcPts val="1600"/>
              </a:spcBef>
              <a:spcAft>
                <a:spcPts val="0"/>
              </a:spcAft>
              <a:buNone/>
            </a:pPr>
            <a:r>
              <a:rPr lang="en" sz="1600">
                <a:solidFill>
                  <a:schemeClr val="accent5"/>
                </a:solidFill>
              </a:rPr>
              <a:t>Bias：</a:t>
            </a:r>
            <a:r>
              <a:rPr lang="en" sz="1600"/>
              <a:t>受评测人主观影响</a:t>
            </a:r>
            <a:endParaRPr sz="1600"/>
          </a:p>
          <a:p>
            <a:pPr marL="0" lvl="0" indent="0">
              <a:spcBef>
                <a:spcPts val="0"/>
              </a:spcBef>
              <a:spcAft>
                <a:spcPts val="1600"/>
              </a:spcAft>
              <a:buNone/>
            </a:pPr>
            <a:r>
              <a:rPr lang="en" sz="1400">
                <a:solidFill>
                  <a:srgbClr val="3D85C6"/>
                </a:solidFill>
              </a:rPr>
              <a:t>多人评测同一组query</a:t>
            </a:r>
            <a:endParaRPr sz="1400">
              <a:solidFill>
                <a:srgbClr val="3D85C6"/>
              </a:solidFill>
            </a:endParaRPr>
          </a:p>
        </p:txBody>
      </p:sp>
      <p:pic>
        <p:nvPicPr>
          <p:cNvPr id="348" name="Google Shape;348;p59"/>
          <p:cNvPicPr preferRelativeResize="0"/>
          <p:nvPr/>
        </p:nvPicPr>
        <p:blipFill rotWithShape="1">
          <a:blip r:embed="rId3">
            <a:alphaModFix/>
          </a:blip>
          <a:srcRect b="33266"/>
          <a:stretch/>
        </p:blipFill>
        <p:spPr>
          <a:xfrm>
            <a:off x="3314700" y="152400"/>
            <a:ext cx="5676900" cy="2834150"/>
          </a:xfrm>
          <a:prstGeom prst="rect">
            <a:avLst/>
          </a:prstGeom>
          <a:noFill/>
          <a:ln>
            <a:noFill/>
          </a:ln>
        </p:spPr>
      </p:pic>
      <p:pic>
        <p:nvPicPr>
          <p:cNvPr id="349" name="Google Shape;349;p59"/>
          <p:cNvPicPr preferRelativeResize="0"/>
          <p:nvPr/>
        </p:nvPicPr>
        <p:blipFill rotWithShape="1">
          <a:blip r:embed="rId4">
            <a:alphaModFix/>
          </a:blip>
          <a:srcRect b="13254"/>
          <a:stretch/>
        </p:blipFill>
        <p:spPr>
          <a:xfrm>
            <a:off x="3314700" y="2986550"/>
            <a:ext cx="5614775" cy="19080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sp>
        <p:nvSpPr>
          <p:cNvPr id="354" name="Google Shape;354;p60"/>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构造训练集</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61"/>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构造训练集</a:t>
            </a:r>
            <a:endParaRPr/>
          </a:p>
        </p:txBody>
      </p:sp>
      <p:sp>
        <p:nvSpPr>
          <p:cNvPr id="360" name="Google Shape;360;p61"/>
          <p:cNvSpPr txBox="1">
            <a:spLocks noGrp="1"/>
          </p:cNvSpPr>
          <p:nvPr>
            <p:ph type="body" idx="1"/>
          </p:nvPr>
        </p:nvSpPr>
        <p:spPr>
          <a:xfrm>
            <a:off x="311700" y="1389600"/>
            <a:ext cx="2886000" cy="3179400"/>
          </a:xfrm>
          <a:prstGeom prst="rect">
            <a:avLst/>
          </a:prstGeom>
        </p:spPr>
        <p:txBody>
          <a:bodyPr spcFirstLastPara="1" wrap="square" lIns="91425" tIns="91425" rIns="91425" bIns="91425" anchor="t" anchorCtr="0">
            <a:noAutofit/>
          </a:bodyPr>
          <a:lstStyle/>
          <a:p>
            <a:pPr marL="457200" lvl="0" indent="-342900" rtl="0">
              <a:lnSpc>
                <a:spcPct val="150000"/>
              </a:lnSpc>
              <a:spcBef>
                <a:spcPts val="0"/>
              </a:spcBef>
              <a:spcAft>
                <a:spcPts val="0"/>
              </a:spcAft>
              <a:buSzPts val="1800"/>
              <a:buFont typeface="Cambria"/>
              <a:buAutoNum type="arabicPeriod"/>
            </a:pPr>
            <a:r>
              <a:rPr lang="en" sz="1800" b="1">
                <a:solidFill>
                  <a:schemeClr val="accent5"/>
                </a:solidFill>
                <a:latin typeface="Cambria"/>
                <a:ea typeface="Cambria"/>
                <a:cs typeface="Cambria"/>
                <a:sym typeface="Cambria"/>
              </a:rPr>
              <a:t>Pointwise:</a:t>
            </a:r>
            <a:r>
              <a:rPr lang="en" sz="1800">
                <a:latin typeface="Cambria"/>
                <a:ea typeface="Cambria"/>
                <a:cs typeface="Cambria"/>
                <a:sym typeface="Cambria"/>
              </a:rPr>
              <a:t> PRank </a:t>
            </a:r>
            <a:endParaRPr sz="1800">
              <a:latin typeface="Cambria"/>
              <a:ea typeface="Cambria"/>
              <a:cs typeface="Cambria"/>
              <a:sym typeface="Cambria"/>
            </a:endParaRPr>
          </a:p>
          <a:p>
            <a:pPr marL="457200" lvl="0" indent="-342900" rtl="0">
              <a:lnSpc>
                <a:spcPct val="150000"/>
              </a:lnSpc>
              <a:spcBef>
                <a:spcPts val="0"/>
              </a:spcBef>
              <a:spcAft>
                <a:spcPts val="0"/>
              </a:spcAft>
              <a:buSzPts val="1800"/>
              <a:buFont typeface="Cambria"/>
              <a:buAutoNum type="arabicPeriod"/>
            </a:pPr>
            <a:r>
              <a:rPr lang="en" sz="1800" b="1">
                <a:solidFill>
                  <a:schemeClr val="accent5"/>
                </a:solidFill>
                <a:latin typeface="Cambria"/>
                <a:ea typeface="Cambria"/>
                <a:cs typeface="Cambria"/>
                <a:sym typeface="Cambria"/>
              </a:rPr>
              <a:t>Pairwise:</a:t>
            </a:r>
            <a:r>
              <a:rPr lang="en" sz="1800">
                <a:latin typeface="Cambria"/>
                <a:ea typeface="Cambria"/>
                <a:cs typeface="Cambria"/>
                <a:sym typeface="Cambria"/>
              </a:rPr>
              <a:t> RankNet, RankBoost, SVMRank</a:t>
            </a:r>
            <a:endParaRPr sz="1800">
              <a:latin typeface="Cambria"/>
              <a:ea typeface="Cambria"/>
              <a:cs typeface="Cambria"/>
              <a:sym typeface="Cambria"/>
            </a:endParaRPr>
          </a:p>
          <a:p>
            <a:pPr marL="457200" lvl="0" indent="-304800" rtl="0">
              <a:lnSpc>
                <a:spcPct val="150000"/>
              </a:lnSpc>
              <a:spcBef>
                <a:spcPts val="0"/>
              </a:spcBef>
              <a:spcAft>
                <a:spcPts val="0"/>
              </a:spcAft>
              <a:buSzPts val="1200"/>
              <a:buFont typeface="Cambria"/>
              <a:buAutoNum type="arabicPeriod"/>
            </a:pPr>
            <a:r>
              <a:rPr lang="en" sz="1800" b="1">
                <a:solidFill>
                  <a:schemeClr val="accent5"/>
                </a:solidFill>
                <a:latin typeface="Cambria"/>
                <a:ea typeface="Cambria"/>
                <a:cs typeface="Cambria"/>
                <a:sym typeface="Cambria"/>
              </a:rPr>
              <a:t>Listwise: </a:t>
            </a:r>
            <a:r>
              <a:rPr lang="en" sz="1800">
                <a:latin typeface="Cambria"/>
                <a:ea typeface="Cambria"/>
                <a:cs typeface="Cambria"/>
                <a:sym typeface="Cambria"/>
              </a:rPr>
              <a:t>AdaRank, ListNet, LambdaMART</a:t>
            </a:r>
            <a:br>
              <a:rPr lang="en"/>
            </a:br>
            <a:endParaRPr/>
          </a:p>
        </p:txBody>
      </p:sp>
      <p:pic>
        <p:nvPicPr>
          <p:cNvPr id="361" name="Google Shape;361;p61"/>
          <p:cNvPicPr preferRelativeResize="0"/>
          <p:nvPr/>
        </p:nvPicPr>
        <p:blipFill>
          <a:blip r:embed="rId3">
            <a:alphaModFix/>
          </a:blip>
          <a:stretch>
            <a:fillRect/>
          </a:stretch>
        </p:blipFill>
        <p:spPr>
          <a:xfrm>
            <a:off x="3263900" y="656075"/>
            <a:ext cx="5719501" cy="3962657"/>
          </a:xfrm>
          <a:prstGeom prst="rect">
            <a:avLst/>
          </a:prstGeom>
          <a:noFill/>
          <a:ln>
            <a:noFill/>
          </a:ln>
        </p:spPr>
      </p:pic>
      <p:sp>
        <p:nvSpPr>
          <p:cNvPr id="362" name="Google Shape;362;p61"/>
          <p:cNvSpPr txBox="1"/>
          <p:nvPr/>
        </p:nvSpPr>
        <p:spPr>
          <a:xfrm>
            <a:off x="4573250" y="4618725"/>
            <a:ext cx="3100800" cy="4101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u="sng">
                <a:solidFill>
                  <a:schemeClr val="hlink"/>
                </a:solidFill>
                <a:hlinkClick r:id="rId4"/>
              </a:rPr>
              <a:t>Learning to Rank for Drug Discovery</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62"/>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评价指标</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评价指标</a:t>
            </a:r>
            <a:endParaRPr/>
          </a:p>
        </p:txBody>
      </p:sp>
      <p:sp>
        <p:nvSpPr>
          <p:cNvPr id="373" name="Google Shape;373;p6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AutoNum type="arabicPeriod"/>
            </a:pPr>
            <a:r>
              <a:rPr lang="en" sz="1800" b="1"/>
              <a:t>WTA(Winners take all)</a:t>
            </a:r>
            <a:br>
              <a:rPr lang="en" sz="1800"/>
            </a:br>
            <a:r>
              <a:rPr lang="en"/>
              <a:t>对于给定的查询Q，如果模型返回的结果列表中，第一个文档是相关的，则 WTA(Q)=1，否则为0</a:t>
            </a:r>
            <a:endParaRPr/>
          </a:p>
          <a:p>
            <a:pPr marL="457200" lvl="0" indent="-317500" rtl="0">
              <a:spcBef>
                <a:spcPts val="0"/>
              </a:spcBef>
              <a:spcAft>
                <a:spcPts val="0"/>
              </a:spcAft>
              <a:buSzPts val="1400"/>
              <a:buAutoNum type="arabicPeriod"/>
            </a:pPr>
            <a:r>
              <a:rPr lang="en" sz="1800" b="1"/>
              <a:t>MRR(Mean Reciprocal Rank)</a:t>
            </a:r>
            <a:br>
              <a:rPr lang="en"/>
            </a:br>
            <a:r>
              <a:rPr lang="en"/>
              <a:t>把标准答案，,在被评价系统给出结果中的排序，取倒数作为它的准确度，再对所有的errors取平均</a:t>
            </a:r>
            <a:endParaRPr/>
          </a:p>
          <a:p>
            <a:pPr marL="457200" lvl="0" indent="-317500" rtl="0">
              <a:spcBef>
                <a:spcPts val="0"/>
              </a:spcBef>
              <a:spcAft>
                <a:spcPts val="0"/>
              </a:spcAft>
              <a:buSzPts val="1400"/>
              <a:buAutoNum type="arabicPeriod"/>
            </a:pPr>
            <a:r>
              <a:rPr lang="en" sz="1800" b="1"/>
              <a:t>MAP(Mean Average Precision)</a:t>
            </a:r>
            <a:br>
              <a:rPr lang="en"/>
            </a:br>
            <a:r>
              <a:rPr lang="en"/>
              <a:t>反映系统在全部相关文档上性能的单值指标</a:t>
            </a:r>
            <a:endParaRPr/>
          </a:p>
        </p:txBody>
      </p:sp>
      <p:sp>
        <p:nvSpPr>
          <p:cNvPr id="374" name="Google Shape;374;p63"/>
          <p:cNvSpPr txBox="1">
            <a:spLocks noGrp="1"/>
          </p:cNvSpPr>
          <p:nvPr>
            <p:ph type="body" idx="2"/>
          </p:nvPr>
        </p:nvSpPr>
        <p:spPr>
          <a:xfrm>
            <a:off x="4832400" y="1525825"/>
            <a:ext cx="3999900" cy="3043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
              <a:t>MAP举例：</a:t>
            </a:r>
            <a:endParaRPr/>
          </a:p>
        </p:txBody>
      </p:sp>
      <p:graphicFrame>
        <p:nvGraphicFramePr>
          <p:cNvPr id="375" name="Google Shape;375;p63"/>
          <p:cNvGraphicFramePr/>
          <p:nvPr/>
        </p:nvGraphicFramePr>
        <p:xfrm>
          <a:off x="4855450" y="1901250"/>
          <a:ext cx="3000000" cy="3000000"/>
        </p:xfrm>
        <a:graphic>
          <a:graphicData uri="http://schemas.openxmlformats.org/drawingml/2006/table">
            <a:tbl>
              <a:tblPr>
                <a:noFill/>
                <a:tableStyleId>{0F16807D-A913-48C6-A6A5-5BB33BAF0C2B}</a:tableStyleId>
              </a:tblPr>
              <a:tblGrid>
                <a:gridCol w="656300">
                  <a:extLst>
                    <a:ext uri="{9D8B030D-6E8A-4147-A177-3AD203B41FA5}">
                      <a16:colId xmlns:a16="http://schemas.microsoft.com/office/drawing/2014/main" val="20000"/>
                    </a:ext>
                  </a:extLst>
                </a:gridCol>
                <a:gridCol w="471025">
                  <a:extLst>
                    <a:ext uri="{9D8B030D-6E8A-4147-A177-3AD203B41FA5}">
                      <a16:colId xmlns:a16="http://schemas.microsoft.com/office/drawing/2014/main" val="20001"/>
                    </a:ext>
                  </a:extLst>
                </a:gridCol>
                <a:gridCol w="1000875">
                  <a:extLst>
                    <a:ext uri="{9D8B030D-6E8A-4147-A177-3AD203B41FA5}">
                      <a16:colId xmlns:a16="http://schemas.microsoft.com/office/drawing/2014/main" val="20002"/>
                    </a:ext>
                  </a:extLst>
                </a:gridCol>
                <a:gridCol w="1825575">
                  <a:extLst>
                    <a:ext uri="{9D8B030D-6E8A-4147-A177-3AD203B41FA5}">
                      <a16:colId xmlns:a16="http://schemas.microsoft.com/office/drawing/2014/main" val="20003"/>
                    </a:ext>
                  </a:extLst>
                </a:gridCol>
              </a:tblGrid>
              <a:tr h="248525">
                <a:tc>
                  <a:txBody>
                    <a:bodyPr/>
                    <a:lstStyle/>
                    <a:p>
                      <a:pPr marL="0" lvl="0" indent="0" rtl="0">
                        <a:lnSpc>
                          <a:spcPct val="100000"/>
                        </a:lnSpc>
                        <a:spcBef>
                          <a:spcPts val="0"/>
                        </a:spcBef>
                        <a:spcAft>
                          <a:spcPts val="0"/>
                        </a:spcAft>
                        <a:buNone/>
                      </a:pPr>
                      <a:r>
                        <a:rPr lang="en" sz="1000" b="1">
                          <a:solidFill>
                            <a:schemeClr val="lt1"/>
                          </a:solidFill>
                        </a:rPr>
                        <a:t>查询词</a:t>
                      </a:r>
                      <a:endParaRPr sz="1000" b="1">
                        <a:solidFill>
                          <a:schemeClr val="lt1"/>
                        </a:solidFill>
                      </a:endParaRPr>
                    </a:p>
                  </a:txBody>
                  <a:tcPr marL="91425" marR="91425" marT="91425" marB="91425">
                    <a:solidFill>
                      <a:srgbClr val="3D85C6"/>
                    </a:solidFill>
                  </a:tcPr>
                </a:tc>
                <a:tc>
                  <a:txBody>
                    <a:bodyPr/>
                    <a:lstStyle/>
                    <a:p>
                      <a:pPr marL="0" lvl="0" indent="0" rtl="0">
                        <a:lnSpc>
                          <a:spcPct val="100000"/>
                        </a:lnSpc>
                        <a:spcBef>
                          <a:spcPts val="0"/>
                        </a:spcBef>
                        <a:spcAft>
                          <a:spcPts val="0"/>
                        </a:spcAft>
                        <a:buNone/>
                      </a:pPr>
                      <a:r>
                        <a:rPr lang="en" sz="1000" b="1">
                          <a:solidFill>
                            <a:schemeClr val="lt1"/>
                          </a:solidFill>
                        </a:rPr>
                        <a:t>Num</a:t>
                      </a:r>
                      <a:endParaRPr sz="1000" b="1">
                        <a:solidFill>
                          <a:schemeClr val="lt1"/>
                        </a:solidFill>
                      </a:endParaRPr>
                    </a:p>
                  </a:txBody>
                  <a:tcPr marL="91425" marR="91425" marT="91425" marB="91425">
                    <a:solidFill>
                      <a:srgbClr val="3D85C6"/>
                    </a:solidFill>
                  </a:tcPr>
                </a:tc>
                <a:tc>
                  <a:txBody>
                    <a:bodyPr/>
                    <a:lstStyle/>
                    <a:p>
                      <a:pPr marL="0" lvl="0" indent="0">
                        <a:lnSpc>
                          <a:spcPct val="100000"/>
                        </a:lnSpc>
                        <a:spcBef>
                          <a:spcPts val="0"/>
                        </a:spcBef>
                        <a:spcAft>
                          <a:spcPts val="0"/>
                        </a:spcAft>
                        <a:buNone/>
                      </a:pPr>
                      <a:r>
                        <a:rPr lang="en" sz="1000" b="1">
                          <a:solidFill>
                            <a:schemeClr val="lt1"/>
                          </a:solidFill>
                        </a:rPr>
                        <a:t>相关Doc位置</a:t>
                      </a:r>
                      <a:endParaRPr sz="1000" b="1">
                        <a:solidFill>
                          <a:schemeClr val="lt1"/>
                        </a:solidFill>
                      </a:endParaRPr>
                    </a:p>
                  </a:txBody>
                  <a:tcPr marL="91425" marR="91425" marT="91425" marB="91425">
                    <a:solidFill>
                      <a:srgbClr val="3D85C6"/>
                    </a:solidFill>
                  </a:tcPr>
                </a:tc>
                <a:tc>
                  <a:txBody>
                    <a:bodyPr/>
                    <a:lstStyle/>
                    <a:p>
                      <a:pPr marL="0" lvl="0" indent="0">
                        <a:lnSpc>
                          <a:spcPct val="100000"/>
                        </a:lnSpc>
                        <a:spcBef>
                          <a:spcPts val="0"/>
                        </a:spcBef>
                        <a:spcAft>
                          <a:spcPts val="0"/>
                        </a:spcAft>
                        <a:buNone/>
                      </a:pPr>
                      <a:r>
                        <a:rPr lang="en" sz="1000" b="1">
                          <a:solidFill>
                            <a:schemeClr val="lt1"/>
                          </a:solidFill>
                        </a:rPr>
                        <a:t>平均准确率</a:t>
                      </a:r>
                      <a:endParaRPr sz="1000" b="1">
                        <a:solidFill>
                          <a:schemeClr val="lt1"/>
                        </a:solidFill>
                      </a:endParaRPr>
                    </a:p>
                  </a:txBody>
                  <a:tcPr marL="91425" marR="91425" marT="91425" marB="91425">
                    <a:solidFill>
                      <a:srgbClr val="3D85C6"/>
                    </a:solidFill>
                  </a:tcPr>
                </a:tc>
                <a:extLst>
                  <a:ext uri="{0D108BD9-81ED-4DB2-BD59-A6C34878D82A}">
                    <a16:rowId xmlns:a16="http://schemas.microsoft.com/office/drawing/2014/main" val="10000"/>
                  </a:ext>
                </a:extLst>
              </a:tr>
              <a:tr h="0">
                <a:tc>
                  <a:txBody>
                    <a:bodyPr/>
                    <a:lstStyle/>
                    <a:p>
                      <a:pPr marL="0" lvl="0" indent="0">
                        <a:lnSpc>
                          <a:spcPct val="100000"/>
                        </a:lnSpc>
                        <a:spcBef>
                          <a:spcPts val="0"/>
                        </a:spcBef>
                        <a:spcAft>
                          <a:spcPts val="0"/>
                        </a:spcAft>
                        <a:buNone/>
                      </a:pPr>
                      <a:r>
                        <a:rPr lang="en" sz="1000"/>
                        <a:t>Query1</a:t>
                      </a:r>
                      <a:endParaRPr sz="1000"/>
                    </a:p>
                  </a:txBody>
                  <a:tcPr marL="91425" marR="91425" marT="91425" marB="91425"/>
                </a:tc>
                <a:tc>
                  <a:txBody>
                    <a:bodyPr/>
                    <a:lstStyle/>
                    <a:p>
                      <a:pPr marL="0" lvl="0" indent="0" rtl="0">
                        <a:lnSpc>
                          <a:spcPct val="100000"/>
                        </a:lnSpc>
                        <a:spcBef>
                          <a:spcPts val="0"/>
                        </a:spcBef>
                        <a:spcAft>
                          <a:spcPts val="0"/>
                        </a:spcAft>
                        <a:buNone/>
                      </a:pPr>
                      <a:r>
                        <a:rPr lang="en" sz="1000"/>
                        <a:t>4</a:t>
                      </a:r>
                      <a:endParaRPr sz="1000"/>
                    </a:p>
                  </a:txBody>
                  <a:tcPr marL="91425" marR="91425" marT="91425" marB="91425"/>
                </a:tc>
                <a:tc>
                  <a:txBody>
                    <a:bodyPr/>
                    <a:lstStyle/>
                    <a:p>
                      <a:pPr marL="0" lvl="0" indent="0" rtl="0">
                        <a:lnSpc>
                          <a:spcPct val="100000"/>
                        </a:lnSpc>
                        <a:spcBef>
                          <a:spcPts val="0"/>
                        </a:spcBef>
                        <a:spcAft>
                          <a:spcPts val="0"/>
                        </a:spcAft>
                        <a:buNone/>
                      </a:pPr>
                      <a:r>
                        <a:rPr lang="en" sz="1000"/>
                        <a:t>1, 2, 4, 7</a:t>
                      </a:r>
                      <a:endParaRPr sz="1000"/>
                    </a:p>
                  </a:txBody>
                  <a:tcPr marL="91425" marR="91425" marT="91425" marB="91425"/>
                </a:tc>
                <a:tc>
                  <a:txBody>
                    <a:bodyPr/>
                    <a:lstStyle/>
                    <a:p>
                      <a:pPr marL="0" lvl="0" indent="0" algn="r" rtl="0">
                        <a:lnSpc>
                          <a:spcPct val="100000"/>
                        </a:lnSpc>
                        <a:spcBef>
                          <a:spcPts val="0"/>
                        </a:spcBef>
                        <a:spcAft>
                          <a:spcPts val="0"/>
                        </a:spcAft>
                        <a:buNone/>
                      </a:pPr>
                      <a:r>
                        <a:rPr lang="en" sz="1000"/>
                        <a:t>(1/1+2/2+3/4+4/7)/4 = 0.83</a:t>
                      </a:r>
                      <a:endParaRPr sz="1000"/>
                    </a:p>
                  </a:txBody>
                  <a:tcPr marL="91425" marR="91425" marT="91425" marB="91425"/>
                </a:tc>
                <a:extLst>
                  <a:ext uri="{0D108BD9-81ED-4DB2-BD59-A6C34878D82A}">
                    <a16:rowId xmlns:a16="http://schemas.microsoft.com/office/drawing/2014/main" val="10001"/>
                  </a:ext>
                </a:extLst>
              </a:tr>
              <a:tr h="0">
                <a:tc>
                  <a:txBody>
                    <a:bodyPr/>
                    <a:lstStyle/>
                    <a:p>
                      <a:pPr marL="0" lvl="0" indent="0" rtl="0">
                        <a:lnSpc>
                          <a:spcPct val="100000"/>
                        </a:lnSpc>
                        <a:spcBef>
                          <a:spcPts val="0"/>
                        </a:spcBef>
                        <a:spcAft>
                          <a:spcPts val="0"/>
                        </a:spcAft>
                        <a:buNone/>
                      </a:pPr>
                      <a:r>
                        <a:rPr lang="en" sz="1000"/>
                        <a:t>Query2</a:t>
                      </a:r>
                      <a:endParaRPr sz="1000"/>
                    </a:p>
                  </a:txBody>
                  <a:tcPr marL="91425" marR="91425" marT="91425" marB="91425">
                    <a:solidFill>
                      <a:srgbClr val="CFE2F3"/>
                    </a:solidFill>
                  </a:tcPr>
                </a:tc>
                <a:tc>
                  <a:txBody>
                    <a:bodyPr/>
                    <a:lstStyle/>
                    <a:p>
                      <a:pPr marL="0" lvl="0" indent="0" rtl="0">
                        <a:lnSpc>
                          <a:spcPct val="100000"/>
                        </a:lnSpc>
                        <a:spcBef>
                          <a:spcPts val="0"/>
                        </a:spcBef>
                        <a:spcAft>
                          <a:spcPts val="0"/>
                        </a:spcAft>
                        <a:buNone/>
                      </a:pPr>
                      <a:r>
                        <a:rPr lang="en" sz="1000"/>
                        <a:t>5</a:t>
                      </a:r>
                      <a:endParaRPr sz="1000"/>
                    </a:p>
                  </a:txBody>
                  <a:tcPr marL="91425" marR="91425" marT="91425" marB="91425">
                    <a:solidFill>
                      <a:srgbClr val="CFE2F3"/>
                    </a:solidFill>
                  </a:tcPr>
                </a:tc>
                <a:tc>
                  <a:txBody>
                    <a:bodyPr/>
                    <a:lstStyle/>
                    <a:p>
                      <a:pPr marL="0" lvl="0" indent="0" rtl="0">
                        <a:lnSpc>
                          <a:spcPct val="100000"/>
                        </a:lnSpc>
                        <a:spcBef>
                          <a:spcPts val="0"/>
                        </a:spcBef>
                        <a:spcAft>
                          <a:spcPts val="0"/>
                        </a:spcAft>
                        <a:buNone/>
                      </a:pPr>
                      <a:r>
                        <a:rPr lang="en" sz="1000"/>
                        <a:t>1, 3, 5</a:t>
                      </a:r>
                      <a:endParaRPr sz="1000"/>
                    </a:p>
                  </a:txBody>
                  <a:tcPr marL="91425" marR="91425" marT="91425" marB="91425">
                    <a:solidFill>
                      <a:srgbClr val="CFE2F3"/>
                    </a:solidFill>
                  </a:tcPr>
                </a:tc>
                <a:tc>
                  <a:txBody>
                    <a:bodyPr/>
                    <a:lstStyle/>
                    <a:p>
                      <a:pPr marL="0" lvl="0" indent="0" algn="r">
                        <a:lnSpc>
                          <a:spcPct val="100000"/>
                        </a:lnSpc>
                        <a:spcBef>
                          <a:spcPts val="0"/>
                        </a:spcBef>
                        <a:spcAft>
                          <a:spcPts val="0"/>
                        </a:spcAft>
                        <a:buNone/>
                      </a:pPr>
                      <a:r>
                        <a:rPr lang="en" sz="1000"/>
                        <a:t>(1/1+2/3+3/5+0+0)/5 = 0.45</a:t>
                      </a:r>
                      <a:endParaRPr sz="1000"/>
                    </a:p>
                  </a:txBody>
                  <a:tcPr marL="91425" marR="91425" marT="91425" marB="91425">
                    <a:solidFill>
                      <a:srgbClr val="CFE2F3"/>
                    </a:solidFill>
                  </a:tcPr>
                </a:tc>
                <a:extLst>
                  <a:ext uri="{0D108BD9-81ED-4DB2-BD59-A6C34878D82A}">
                    <a16:rowId xmlns:a16="http://schemas.microsoft.com/office/drawing/2014/main" val="10002"/>
                  </a:ext>
                </a:extLst>
              </a:tr>
              <a:tr h="0">
                <a:tc gridSpan="3">
                  <a:txBody>
                    <a:bodyPr/>
                    <a:lstStyle/>
                    <a:p>
                      <a:pPr marL="0" lvl="0" indent="0" algn="ctr" rtl="0">
                        <a:spcBef>
                          <a:spcPts val="0"/>
                        </a:spcBef>
                        <a:spcAft>
                          <a:spcPts val="0"/>
                        </a:spcAft>
                        <a:buNone/>
                      </a:pPr>
                      <a:r>
                        <a:rPr lang="en" sz="1000" b="1"/>
                        <a:t>M</a:t>
                      </a:r>
                      <a:r>
                        <a:rPr lang="en" sz="1000"/>
                        <a:t>ean </a:t>
                      </a:r>
                      <a:r>
                        <a:rPr lang="en" sz="1000" b="1"/>
                        <a:t>A</a:t>
                      </a:r>
                      <a:r>
                        <a:rPr lang="en" sz="1000"/>
                        <a:t>verage </a:t>
                      </a:r>
                      <a:r>
                        <a:rPr lang="en" sz="1000" b="1"/>
                        <a:t>P</a:t>
                      </a:r>
                      <a:r>
                        <a:rPr lang="en" sz="1000"/>
                        <a:t>recision</a:t>
                      </a:r>
                      <a:endParaRPr sz="1000"/>
                    </a:p>
                  </a:txBody>
                  <a:tcPr marL="91425" marR="91425" marT="91425" marB="91425"/>
                </a:tc>
                <a:tc hMerge="1">
                  <a:txBody>
                    <a:bodyPr/>
                    <a:lstStyle/>
                    <a:p>
                      <a:endParaRPr lang="zh-CN"/>
                    </a:p>
                  </a:txBody>
                  <a:tcPr/>
                </a:tc>
                <a:tc hMerge="1">
                  <a:txBody>
                    <a:bodyPr/>
                    <a:lstStyle/>
                    <a:p>
                      <a:endParaRPr lang="zh-CN"/>
                    </a:p>
                  </a:txBody>
                  <a:tcPr/>
                </a:tc>
                <a:tc>
                  <a:txBody>
                    <a:bodyPr/>
                    <a:lstStyle/>
                    <a:p>
                      <a:pPr marL="0" lvl="0" indent="0" algn="r" rtl="0">
                        <a:lnSpc>
                          <a:spcPct val="100000"/>
                        </a:lnSpc>
                        <a:spcBef>
                          <a:spcPts val="0"/>
                        </a:spcBef>
                        <a:spcAft>
                          <a:spcPts val="0"/>
                        </a:spcAft>
                        <a:buNone/>
                      </a:pPr>
                      <a:r>
                        <a:rPr lang="en" sz="1000"/>
                        <a:t>(0.83+0.45)/2 = 0.64</a:t>
                      </a:r>
                      <a:endParaRPr sz="1000"/>
                    </a:p>
                  </a:txBody>
                  <a:tcPr marL="91425" marR="91425" marT="91425" marB="91425"/>
                </a:tc>
                <a:extLst>
                  <a:ext uri="{0D108BD9-81ED-4DB2-BD59-A6C34878D82A}">
                    <a16:rowId xmlns:a16="http://schemas.microsoft.com/office/drawing/2014/main" val="10003"/>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Google Shape;380;p64"/>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b="1"/>
              <a:t>NDCG (Normalized Discounted Cumulative Gain)</a:t>
            </a:r>
            <a:endParaRPr sz="1800" b="1"/>
          </a:p>
          <a:p>
            <a:pPr marL="0" lvl="0" indent="0">
              <a:spcBef>
                <a:spcPts val="1600"/>
              </a:spcBef>
              <a:spcAft>
                <a:spcPts val="0"/>
              </a:spcAft>
              <a:buNone/>
            </a:pPr>
            <a:r>
              <a:rPr lang="en">
                <a:latin typeface="Arial"/>
                <a:ea typeface="Arial"/>
                <a:cs typeface="Arial"/>
                <a:sym typeface="Arial"/>
              </a:rPr>
              <a:t>在MAP中，文档和Query要么相关，要么不相关，也就是相关度非0即1</a:t>
            </a:r>
            <a:endParaRPr>
              <a:latin typeface="Arial"/>
              <a:ea typeface="Arial"/>
              <a:cs typeface="Arial"/>
              <a:sym typeface="Arial"/>
            </a:endParaRPr>
          </a:p>
          <a:p>
            <a:pPr marL="0" lvl="0" indent="0">
              <a:spcBef>
                <a:spcPts val="1600"/>
              </a:spcBef>
              <a:spcAft>
                <a:spcPts val="0"/>
              </a:spcAft>
              <a:buNone/>
            </a:pPr>
            <a:r>
              <a:rPr lang="en">
                <a:latin typeface="Arial"/>
                <a:ea typeface="Arial"/>
                <a:cs typeface="Arial"/>
                <a:sym typeface="Arial"/>
              </a:rPr>
              <a:t>NDCG中</a:t>
            </a:r>
            <a:r>
              <a:rPr lang="en">
                <a:solidFill>
                  <a:schemeClr val="accent5"/>
                </a:solidFill>
                <a:latin typeface="Arial"/>
                <a:ea typeface="Arial"/>
                <a:cs typeface="Arial"/>
                <a:sym typeface="Arial"/>
              </a:rPr>
              <a:t>改进</a:t>
            </a:r>
            <a:r>
              <a:rPr lang="en">
                <a:latin typeface="Arial"/>
                <a:ea typeface="Arial"/>
                <a:cs typeface="Arial"/>
                <a:sym typeface="Arial"/>
              </a:rPr>
              <a:t>了下，相关度分成从</a:t>
            </a:r>
            <a:r>
              <a:rPr lang="en">
                <a:solidFill>
                  <a:schemeClr val="accent5"/>
                </a:solidFill>
                <a:latin typeface="Arial"/>
                <a:ea typeface="Arial"/>
                <a:cs typeface="Arial"/>
                <a:sym typeface="Arial"/>
              </a:rPr>
              <a:t>0到r的r+1</a:t>
            </a:r>
            <a:r>
              <a:rPr lang="en">
                <a:latin typeface="Arial"/>
                <a:ea typeface="Arial"/>
                <a:cs typeface="Arial"/>
                <a:sym typeface="Arial"/>
              </a:rPr>
              <a:t>等级(r可设定)，例如取r=5</a:t>
            </a:r>
            <a:endParaRPr>
              <a:latin typeface="Arial"/>
              <a:ea typeface="Arial"/>
              <a:cs typeface="Arial"/>
              <a:sym typeface="Arial"/>
            </a:endParaRPr>
          </a:p>
          <a:p>
            <a:pPr marL="0" lvl="0" indent="0">
              <a:spcBef>
                <a:spcPts val="1600"/>
              </a:spcBef>
              <a:spcAft>
                <a:spcPts val="1600"/>
              </a:spcAft>
              <a:buNone/>
            </a:pPr>
            <a:endParaRPr/>
          </a:p>
        </p:txBody>
      </p:sp>
      <p:sp>
        <p:nvSpPr>
          <p:cNvPr id="381" name="Google Shape;381;p64"/>
          <p:cNvSpPr txBox="1">
            <a:spLocks noGrp="1"/>
          </p:cNvSpPr>
          <p:nvPr>
            <p:ph type="title"/>
          </p:nvPr>
        </p:nvSpPr>
        <p:spPr>
          <a:xfrm>
            <a:off x="311700" y="468801"/>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2400"/>
              <a:t>评价指标 - NDCG</a:t>
            </a:r>
            <a:r>
              <a:rPr lang="en" sz="1400">
                <a:solidFill>
                  <a:schemeClr val="accent3"/>
                </a:solidFill>
              </a:rPr>
              <a:t> (Normalized Discounted Cumulative Gain)</a:t>
            </a:r>
            <a:endParaRPr/>
          </a:p>
        </p:txBody>
      </p:sp>
      <p:pic>
        <p:nvPicPr>
          <p:cNvPr id="382" name="Google Shape;382;p64"/>
          <p:cNvPicPr preferRelativeResize="0"/>
          <p:nvPr/>
        </p:nvPicPr>
        <p:blipFill>
          <a:blip r:embed="rId3">
            <a:alphaModFix/>
          </a:blip>
          <a:stretch>
            <a:fillRect/>
          </a:stretch>
        </p:blipFill>
        <p:spPr>
          <a:xfrm>
            <a:off x="4908000" y="1397463"/>
            <a:ext cx="3924300" cy="1638300"/>
          </a:xfrm>
          <a:prstGeom prst="rect">
            <a:avLst/>
          </a:prstGeom>
          <a:noFill/>
          <a:ln>
            <a:noFill/>
          </a:ln>
        </p:spPr>
      </p:pic>
      <p:pic>
        <p:nvPicPr>
          <p:cNvPr id="383" name="Google Shape;383;p64"/>
          <p:cNvPicPr preferRelativeResize="0"/>
          <p:nvPr/>
        </p:nvPicPr>
        <p:blipFill>
          <a:blip r:embed="rId4">
            <a:alphaModFix/>
          </a:blip>
          <a:stretch>
            <a:fillRect/>
          </a:stretch>
        </p:blipFill>
        <p:spPr>
          <a:xfrm>
            <a:off x="3098250" y="3102225"/>
            <a:ext cx="5734050" cy="18192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p65"/>
          <p:cNvSpPr txBox="1">
            <a:spLocks noGrp="1"/>
          </p:cNvSpPr>
          <p:nvPr>
            <p:ph type="body" idx="1"/>
          </p:nvPr>
        </p:nvSpPr>
        <p:spPr>
          <a:xfrm>
            <a:off x="311700" y="1017725"/>
            <a:ext cx="2676000" cy="3551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考虑到用户一般都会优先点击前面的结果，引入一个折算因子(discounting factor): </a:t>
            </a:r>
            <a:r>
              <a:rPr lang="en" sz="1800" b="1">
                <a:solidFill>
                  <a:schemeClr val="accent5"/>
                </a:solidFill>
              </a:rPr>
              <a:t>log(2)/log(1+rank)</a:t>
            </a:r>
            <a:endParaRPr sz="1800" b="1">
              <a:solidFill>
                <a:schemeClr val="accent5"/>
              </a:solidFill>
            </a:endParaRPr>
          </a:p>
          <a:p>
            <a:pPr marL="0" lvl="0" indent="0">
              <a:spcBef>
                <a:spcPts val="1600"/>
              </a:spcBef>
              <a:spcAft>
                <a:spcPts val="1600"/>
              </a:spcAft>
              <a:buNone/>
            </a:pPr>
            <a:r>
              <a:rPr lang="en" sz="1800"/>
              <a:t>我们称这个新值为DCG</a:t>
            </a:r>
            <a:endParaRPr sz="1800"/>
          </a:p>
        </p:txBody>
      </p:sp>
      <p:sp>
        <p:nvSpPr>
          <p:cNvPr id="389" name="Google Shape;389;p65"/>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评价指标 - NDCG</a:t>
            </a:r>
            <a:r>
              <a:rPr lang="en" sz="1400">
                <a:solidFill>
                  <a:schemeClr val="accent3"/>
                </a:solidFill>
              </a:rPr>
              <a:t> (Normalized Discounted Cumulative Gain)</a:t>
            </a:r>
            <a:endParaRPr/>
          </a:p>
        </p:txBody>
      </p:sp>
      <p:pic>
        <p:nvPicPr>
          <p:cNvPr id="390" name="Google Shape;390;p65"/>
          <p:cNvPicPr preferRelativeResize="0"/>
          <p:nvPr/>
        </p:nvPicPr>
        <p:blipFill>
          <a:blip r:embed="rId3">
            <a:alphaModFix/>
          </a:blip>
          <a:stretch>
            <a:fillRect/>
          </a:stretch>
        </p:blipFill>
        <p:spPr>
          <a:xfrm>
            <a:off x="3098250" y="1073201"/>
            <a:ext cx="5734050" cy="1819275"/>
          </a:xfrm>
          <a:prstGeom prst="rect">
            <a:avLst/>
          </a:prstGeom>
          <a:noFill/>
          <a:ln>
            <a:noFill/>
          </a:ln>
        </p:spPr>
      </p:pic>
      <p:pic>
        <p:nvPicPr>
          <p:cNvPr id="391" name="Google Shape;391;p65"/>
          <p:cNvPicPr preferRelativeResize="0"/>
          <p:nvPr/>
        </p:nvPicPr>
        <p:blipFill>
          <a:blip r:embed="rId4">
            <a:alphaModFix/>
          </a:blip>
          <a:stretch>
            <a:fillRect/>
          </a:stretch>
        </p:blipFill>
        <p:spPr>
          <a:xfrm>
            <a:off x="3098250" y="2993387"/>
            <a:ext cx="5734050" cy="18002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9"/>
          <p:cNvSpPr txBox="1">
            <a:spLocks noGrp="1"/>
          </p:cNvSpPr>
          <p:nvPr>
            <p:ph type="title"/>
          </p:nvPr>
        </p:nvSpPr>
        <p:spPr>
          <a:xfrm>
            <a:off x="311700" y="445025"/>
            <a:ext cx="41523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3600"/>
              <a:t>Why I chose this area of Search</a:t>
            </a:r>
            <a:endParaRPr sz="3600"/>
          </a:p>
        </p:txBody>
      </p:sp>
      <p:sp>
        <p:nvSpPr>
          <p:cNvPr id="201" name="Google Shape;201;p39"/>
          <p:cNvSpPr txBox="1">
            <a:spLocks noGrp="1"/>
          </p:cNvSpPr>
          <p:nvPr>
            <p:ph type="body" idx="1"/>
          </p:nvPr>
        </p:nvSpPr>
        <p:spPr>
          <a:xfrm>
            <a:off x="311700" y="1820850"/>
            <a:ext cx="3999900" cy="2748000"/>
          </a:xfrm>
          <a:prstGeom prst="rect">
            <a:avLst/>
          </a:prstGeom>
        </p:spPr>
        <p:txBody>
          <a:bodyPr spcFirstLastPara="1" wrap="square" lIns="91425" tIns="91425" rIns="91425" bIns="91425" anchor="t" anchorCtr="0">
            <a:noAutofit/>
          </a:bodyPr>
          <a:lstStyle/>
          <a:p>
            <a:pPr marL="457200" lvl="0" indent="-381000" rtl="0">
              <a:spcBef>
                <a:spcPts val="0"/>
              </a:spcBef>
              <a:spcAft>
                <a:spcPts val="0"/>
              </a:spcAft>
              <a:buSzPts val="2400"/>
              <a:buAutoNum type="arabicPeriod"/>
            </a:pPr>
            <a:r>
              <a:rPr lang="en" sz="2400"/>
              <a:t>算法驱动的团队</a:t>
            </a:r>
            <a:endParaRPr sz="2400"/>
          </a:p>
          <a:p>
            <a:pPr marL="457200" lvl="0" indent="-381000" rtl="0">
              <a:spcBef>
                <a:spcPts val="0"/>
              </a:spcBef>
              <a:spcAft>
                <a:spcPts val="0"/>
              </a:spcAft>
              <a:buSzPts val="2400"/>
              <a:buAutoNum type="arabicPeriod"/>
            </a:pPr>
            <a:r>
              <a:rPr lang="en" sz="2400">
                <a:solidFill>
                  <a:schemeClr val="accent5"/>
                </a:solidFill>
              </a:rPr>
              <a:t>排序</a:t>
            </a:r>
            <a:r>
              <a:rPr lang="en" sz="2400"/>
              <a:t>vs推荐</a:t>
            </a:r>
            <a:endParaRPr sz="2400"/>
          </a:p>
          <a:p>
            <a:pPr marL="457200" lvl="0" indent="-381000">
              <a:spcBef>
                <a:spcPts val="0"/>
              </a:spcBef>
              <a:spcAft>
                <a:spcPts val="0"/>
              </a:spcAft>
              <a:buSzPts val="2400"/>
              <a:buAutoNum type="arabicPeriod"/>
            </a:pPr>
            <a:r>
              <a:rPr lang="en" sz="2400"/>
              <a:t>Challenge</a:t>
            </a:r>
            <a:endParaRPr sz="2400"/>
          </a:p>
        </p:txBody>
      </p:sp>
      <p:pic>
        <p:nvPicPr>
          <p:cNvPr id="202" name="Google Shape;202;p39"/>
          <p:cNvPicPr preferRelativeResize="0"/>
          <p:nvPr/>
        </p:nvPicPr>
        <p:blipFill>
          <a:blip r:embed="rId3">
            <a:alphaModFix/>
          </a:blip>
          <a:stretch>
            <a:fillRect/>
          </a:stretch>
        </p:blipFill>
        <p:spPr>
          <a:xfrm>
            <a:off x="4514850" y="0"/>
            <a:ext cx="4629145"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66"/>
          <p:cNvSpPr txBox="1">
            <a:spLocks noGrp="1"/>
          </p:cNvSpPr>
          <p:nvPr>
            <p:ph type="body" idx="1"/>
          </p:nvPr>
        </p:nvSpPr>
        <p:spPr>
          <a:xfrm>
            <a:off x="311700" y="1017725"/>
            <a:ext cx="2700000" cy="3551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400"/>
              <a:t>为了将DCG值归一化的到NDCG值，先计算理想排序时的DCG</a:t>
            </a:r>
            <a:endParaRPr sz="1400"/>
          </a:p>
          <a:p>
            <a:pPr marL="0" lvl="0" indent="0">
              <a:spcBef>
                <a:spcPts val="1600"/>
              </a:spcBef>
              <a:spcAft>
                <a:spcPts val="1600"/>
              </a:spcAft>
              <a:buNone/>
            </a:pPr>
            <a:r>
              <a:rPr lang="en" sz="1800"/>
              <a:t>然后 </a:t>
            </a:r>
            <a:r>
              <a:rPr lang="en" sz="1800" b="1"/>
              <a:t>DCG/Max DCG </a:t>
            </a:r>
            <a:r>
              <a:rPr lang="en" sz="1800"/>
              <a:t>即为</a:t>
            </a:r>
            <a:r>
              <a:rPr lang="en" sz="1800" b="1"/>
              <a:t>NDCG</a:t>
            </a:r>
            <a:endParaRPr sz="1800" b="1"/>
          </a:p>
        </p:txBody>
      </p:sp>
      <p:sp>
        <p:nvSpPr>
          <p:cNvPr id="397" name="Google Shape;397;p66"/>
          <p:cNvSpPr txBox="1">
            <a:spLocks noGrp="1"/>
          </p:cNvSpPr>
          <p:nvPr>
            <p:ph type="title"/>
          </p:nvPr>
        </p:nvSpPr>
        <p:spPr>
          <a:xfrm>
            <a:off x="311700" y="445025"/>
            <a:ext cx="8520600"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评价指标 - NDCG</a:t>
            </a:r>
            <a:r>
              <a:rPr lang="en" sz="1400">
                <a:solidFill>
                  <a:schemeClr val="accent3"/>
                </a:solidFill>
              </a:rPr>
              <a:t> (Normalized Discounted Cumulative Gain)</a:t>
            </a:r>
            <a:endParaRPr sz="1400">
              <a:solidFill>
                <a:schemeClr val="accent3"/>
              </a:solidFill>
            </a:endParaRPr>
          </a:p>
        </p:txBody>
      </p:sp>
      <p:pic>
        <p:nvPicPr>
          <p:cNvPr id="398" name="Google Shape;398;p66"/>
          <p:cNvPicPr preferRelativeResize="0"/>
          <p:nvPr/>
        </p:nvPicPr>
        <p:blipFill>
          <a:blip r:embed="rId3">
            <a:alphaModFix/>
          </a:blip>
          <a:stretch>
            <a:fillRect/>
          </a:stretch>
        </p:blipFill>
        <p:spPr>
          <a:xfrm>
            <a:off x="3098250" y="1071988"/>
            <a:ext cx="5734050" cy="1800225"/>
          </a:xfrm>
          <a:prstGeom prst="rect">
            <a:avLst/>
          </a:prstGeom>
          <a:noFill/>
          <a:ln>
            <a:noFill/>
          </a:ln>
        </p:spPr>
      </p:pic>
      <p:pic>
        <p:nvPicPr>
          <p:cNvPr id="399" name="Google Shape;399;p66"/>
          <p:cNvPicPr preferRelativeResize="0"/>
          <p:nvPr/>
        </p:nvPicPr>
        <p:blipFill>
          <a:blip r:embed="rId4">
            <a:alphaModFix/>
          </a:blip>
          <a:stretch>
            <a:fillRect/>
          </a:stretch>
        </p:blipFill>
        <p:spPr>
          <a:xfrm>
            <a:off x="3098250" y="2974025"/>
            <a:ext cx="5734050" cy="18192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7"/>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800"/>
              <a:t>How to Learning?</a:t>
            </a:r>
            <a:endParaRPr sz="3800"/>
          </a:p>
        </p:txBody>
      </p:sp>
      <p:sp>
        <p:nvSpPr>
          <p:cNvPr id="405" name="Google Shape;405;p67"/>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解答</a:t>
            </a:r>
            <a:endParaRPr/>
          </a:p>
        </p:txBody>
      </p:sp>
      <p:sp>
        <p:nvSpPr>
          <p:cNvPr id="406" name="Google Shape;406;p67"/>
          <p:cNvSpPr txBox="1">
            <a:spLocks noGrp="1"/>
          </p:cNvSpPr>
          <p:nvPr>
            <p:ph type="body" idx="2"/>
          </p:nvPr>
        </p:nvSpPr>
        <p:spPr>
          <a:xfrm>
            <a:off x="4939500" y="1282100"/>
            <a:ext cx="3837000" cy="3137100"/>
          </a:xfrm>
          <a:prstGeom prst="rect">
            <a:avLst/>
          </a:prstGeom>
        </p:spPr>
        <p:txBody>
          <a:bodyPr spcFirstLastPara="1" wrap="square" lIns="91425" tIns="91425" rIns="91425" bIns="91425" anchor="ctr" anchorCtr="0">
            <a:noAutofit/>
          </a:bodyPr>
          <a:lstStyle/>
          <a:p>
            <a:pPr marL="457200" lvl="0" indent="-342900" rtl="0">
              <a:spcBef>
                <a:spcPts val="0"/>
              </a:spcBef>
              <a:spcAft>
                <a:spcPts val="0"/>
              </a:spcAft>
              <a:buSzPts val="1800"/>
              <a:buAutoNum type="arabicPeriod"/>
            </a:pPr>
            <a:r>
              <a:rPr lang="en"/>
              <a:t>是否可以用搜索点击数据，来训练排序模型？</a:t>
            </a:r>
            <a:endParaRPr/>
          </a:p>
          <a:p>
            <a:pPr marL="457200" lvl="0" indent="0" rtl="0">
              <a:spcBef>
                <a:spcPts val="1600"/>
              </a:spcBef>
              <a:spcAft>
                <a:spcPts val="0"/>
              </a:spcAft>
              <a:buNone/>
            </a:pPr>
            <a:r>
              <a:rPr lang="en">
                <a:solidFill>
                  <a:srgbClr val="E06666"/>
                </a:solidFill>
              </a:rPr>
              <a:t>目前不行。</a:t>
            </a:r>
            <a:r>
              <a:rPr lang="en"/>
              <a:t>用户点击的是现有模型排序的结果，排序差或没有曝光过的文档得不到充分点击，无法纠正现有排序。</a:t>
            </a:r>
            <a:endParaRPr/>
          </a:p>
          <a:p>
            <a:pPr marL="457200" lvl="0" indent="-342900" rtl="0">
              <a:spcBef>
                <a:spcPts val="1600"/>
              </a:spcBef>
              <a:spcAft>
                <a:spcPts val="0"/>
              </a:spcAft>
              <a:buSzPts val="1800"/>
              <a:buAutoNum type="arabicPeriod"/>
            </a:pPr>
            <a:r>
              <a:rPr lang="en"/>
              <a:t>如何用数学方法评价排序的好坏？</a:t>
            </a:r>
            <a:endParaRPr/>
          </a:p>
          <a:p>
            <a:pPr marL="457200" lvl="0" indent="0" rtl="0">
              <a:spcBef>
                <a:spcPts val="1600"/>
              </a:spcBef>
              <a:spcAft>
                <a:spcPts val="1600"/>
              </a:spcAft>
              <a:buNone/>
            </a:pPr>
            <a:r>
              <a:rPr lang="en"/>
              <a:t>MAP or NDCG</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8"/>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sz="3800">
                <a:latin typeface="Microsoft Yahei"/>
                <a:ea typeface="Microsoft Yahei"/>
                <a:cs typeface="Microsoft Yahei"/>
                <a:sym typeface="Microsoft Yahei"/>
              </a:rPr>
              <a:t>GBDT</a:t>
            </a:r>
            <a:endParaRPr sz="3800">
              <a:latin typeface="Microsoft Yahei"/>
              <a:ea typeface="Microsoft Yahei"/>
              <a:cs typeface="Microsoft Yahei"/>
              <a:sym typeface="Microsoft Yahei"/>
            </a:endParaRPr>
          </a:p>
        </p:txBody>
      </p:sp>
      <p:sp>
        <p:nvSpPr>
          <p:cNvPr id="412" name="Google Shape;412;p68"/>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Gradient Boosting Decision Tree</a:t>
            </a:r>
            <a:endParaRPr/>
          </a:p>
        </p:txBody>
      </p:sp>
      <p:sp>
        <p:nvSpPr>
          <p:cNvPr id="413" name="Google Shape;413;p6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nSpc>
                <a:spcPct val="100000"/>
              </a:lnSpc>
              <a:spcBef>
                <a:spcPts val="0"/>
              </a:spcBef>
              <a:spcAft>
                <a:spcPts val="0"/>
              </a:spcAft>
              <a:buNone/>
            </a:pPr>
            <a:r>
              <a:rPr lang="en" sz="2200"/>
              <a:t>Decision Tree Training</a:t>
            </a:r>
            <a:endParaRPr sz="2200"/>
          </a:p>
          <a:p>
            <a:pPr marL="0" lvl="0" indent="0">
              <a:lnSpc>
                <a:spcPct val="100000"/>
              </a:lnSpc>
              <a:spcBef>
                <a:spcPts val="1600"/>
              </a:spcBef>
              <a:spcAft>
                <a:spcPts val="0"/>
              </a:spcAft>
              <a:buNone/>
            </a:pPr>
            <a:r>
              <a:rPr lang="en" sz="2200"/>
              <a:t>Weak Decision Tree Training</a:t>
            </a:r>
            <a:endParaRPr sz="2200"/>
          </a:p>
          <a:p>
            <a:pPr marL="0" lvl="0" indent="0" rtl="0">
              <a:lnSpc>
                <a:spcPct val="100000"/>
              </a:lnSpc>
              <a:spcBef>
                <a:spcPts val="1600"/>
              </a:spcBef>
              <a:spcAft>
                <a:spcPts val="0"/>
              </a:spcAft>
              <a:buNone/>
            </a:pPr>
            <a:r>
              <a:rPr lang="en" sz="2200"/>
              <a:t>Gradient Boosting</a:t>
            </a:r>
            <a:endParaRPr sz="2200"/>
          </a:p>
          <a:p>
            <a:pPr marL="0" lvl="0" indent="0" rtl="0">
              <a:lnSpc>
                <a:spcPct val="100000"/>
              </a:lnSpc>
              <a:spcBef>
                <a:spcPts val="1600"/>
              </a:spcBef>
              <a:spcAft>
                <a:spcPts val="1600"/>
              </a:spcAft>
              <a:buNone/>
            </a:pPr>
            <a:r>
              <a:rPr lang="en" sz="2200"/>
              <a:t>Decision tree in GBDT</a:t>
            </a:r>
            <a:endParaRPr sz="22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p69"/>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200">
                <a:latin typeface="Microsoft Yahei"/>
                <a:ea typeface="Microsoft Yahei"/>
                <a:cs typeface="Microsoft Yahei"/>
                <a:sym typeface="Microsoft Yahei"/>
              </a:rPr>
              <a:t>Decision Tree Training</a:t>
            </a:r>
            <a:endParaRPr sz="4400" i="0" u="none" strike="noStrike" cap="none">
              <a:solidFill>
                <a:schemeClr val="dk1"/>
              </a:solidFill>
              <a:latin typeface="Microsoft Yahei"/>
              <a:ea typeface="Microsoft Yahei"/>
              <a:cs typeface="Microsoft Yahei"/>
              <a:sym typeface="Microsoft Yahei"/>
            </a:endParaRPr>
          </a:p>
        </p:txBody>
      </p:sp>
      <p:sp>
        <p:nvSpPr>
          <p:cNvPr id="420" name="Google Shape;420;p69"/>
          <p:cNvSpPr/>
          <p:nvPr/>
        </p:nvSpPr>
        <p:spPr>
          <a:xfrm>
            <a:off x="6018388" y="4708922"/>
            <a:ext cx="844200" cy="3270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421" name="Google Shape;421;p69"/>
          <p:cNvSpPr/>
          <p:nvPr/>
        </p:nvSpPr>
        <p:spPr>
          <a:xfrm>
            <a:off x="324632" y="2808990"/>
            <a:ext cx="6172093" cy="2198700"/>
          </a:xfrm>
          <a:prstGeom prst="rect">
            <a:avLst/>
          </a:prstGeom>
          <a:gradFill>
            <a:gsLst>
              <a:gs pos="0">
                <a:srgbClr val="FFBB82"/>
              </a:gs>
              <a:gs pos="35000">
                <a:srgbClr val="FFCFA8"/>
              </a:gs>
              <a:gs pos="100000">
                <a:srgbClr val="FFEBD9"/>
              </a:gs>
            </a:gsLst>
            <a:lin ang="16200038" scaled="0"/>
          </a:gradFill>
          <a:ln>
            <a:noFill/>
          </a:ln>
          <a:effectLst>
            <a:outerShdw blurRad="57785" dist="33020" dir="3180000" algn="ctr">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22" name="Google Shape;422;p69"/>
          <p:cNvSpPr/>
          <p:nvPr/>
        </p:nvSpPr>
        <p:spPr>
          <a:xfrm>
            <a:off x="1372965" y="3336787"/>
            <a:ext cx="91798" cy="7065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3" name="Google Shape;423;p69"/>
          <p:cNvSpPr/>
          <p:nvPr/>
        </p:nvSpPr>
        <p:spPr>
          <a:xfrm>
            <a:off x="1023523" y="3521684"/>
            <a:ext cx="91798" cy="7065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4" name="Google Shape;424;p69"/>
          <p:cNvSpPr/>
          <p:nvPr/>
        </p:nvSpPr>
        <p:spPr>
          <a:xfrm>
            <a:off x="1521479" y="3451088"/>
            <a:ext cx="91798" cy="7065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5" name="Google Shape;425;p69"/>
          <p:cNvSpPr/>
          <p:nvPr/>
        </p:nvSpPr>
        <p:spPr>
          <a:xfrm>
            <a:off x="1818506" y="3679688"/>
            <a:ext cx="91798" cy="7065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6" name="Google Shape;426;p69"/>
          <p:cNvSpPr/>
          <p:nvPr/>
        </p:nvSpPr>
        <p:spPr>
          <a:xfrm>
            <a:off x="1281236" y="4515086"/>
            <a:ext cx="91798" cy="7065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7" name="Google Shape;427;p69"/>
          <p:cNvSpPr/>
          <p:nvPr/>
        </p:nvSpPr>
        <p:spPr>
          <a:xfrm>
            <a:off x="1069387" y="4093185"/>
            <a:ext cx="91798" cy="7065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8" name="Google Shape;428;p69"/>
          <p:cNvSpPr/>
          <p:nvPr/>
        </p:nvSpPr>
        <p:spPr>
          <a:xfrm>
            <a:off x="2264048" y="4315060"/>
            <a:ext cx="91798" cy="7065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29" name="Google Shape;429;p69"/>
          <p:cNvSpPr/>
          <p:nvPr/>
        </p:nvSpPr>
        <p:spPr>
          <a:xfrm>
            <a:off x="4242780" y="4167141"/>
            <a:ext cx="91798" cy="7065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0" name="Google Shape;430;p69"/>
          <p:cNvSpPr/>
          <p:nvPr/>
        </p:nvSpPr>
        <p:spPr>
          <a:xfrm>
            <a:off x="4871776" y="4664685"/>
            <a:ext cx="91798" cy="7065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1" name="Google Shape;431;p69"/>
          <p:cNvSpPr/>
          <p:nvPr/>
        </p:nvSpPr>
        <p:spPr>
          <a:xfrm>
            <a:off x="5618714" y="3266190"/>
            <a:ext cx="91798" cy="7065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2" name="Google Shape;432;p69"/>
          <p:cNvSpPr/>
          <p:nvPr/>
        </p:nvSpPr>
        <p:spPr>
          <a:xfrm>
            <a:off x="3823442" y="3195592"/>
            <a:ext cx="91798" cy="7065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3" name="Google Shape;433;p69"/>
          <p:cNvSpPr/>
          <p:nvPr/>
        </p:nvSpPr>
        <p:spPr>
          <a:xfrm>
            <a:off x="5959421" y="4699984"/>
            <a:ext cx="91798" cy="7065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4" name="Google Shape;434;p69"/>
          <p:cNvSpPr/>
          <p:nvPr/>
        </p:nvSpPr>
        <p:spPr>
          <a:xfrm>
            <a:off x="3869306" y="4743686"/>
            <a:ext cx="91798" cy="7065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35" name="Google Shape;435;p69"/>
          <p:cNvSpPr/>
          <p:nvPr/>
        </p:nvSpPr>
        <p:spPr>
          <a:xfrm>
            <a:off x="4483013" y="3672969"/>
            <a:ext cx="91798" cy="7065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436" name="Google Shape;436;p69"/>
          <p:cNvCxnSpPr/>
          <p:nvPr/>
        </p:nvCxnSpPr>
        <p:spPr>
          <a:xfrm rot="10800000">
            <a:off x="626028" y="2809027"/>
            <a:ext cx="0" cy="2161575"/>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437" name="Google Shape;437;p69"/>
          <p:cNvCxnSpPr/>
          <p:nvPr/>
        </p:nvCxnSpPr>
        <p:spPr>
          <a:xfrm>
            <a:off x="626028" y="5007584"/>
            <a:ext cx="587068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nvGrpSpPr>
          <p:cNvPr id="438" name="Google Shape;438;p69"/>
          <p:cNvGrpSpPr/>
          <p:nvPr/>
        </p:nvGrpSpPr>
        <p:grpSpPr>
          <a:xfrm>
            <a:off x="2544579" y="2798133"/>
            <a:ext cx="844200" cy="2242291"/>
            <a:chOff x="2544579" y="2798133"/>
            <a:chExt cx="844200" cy="2242291"/>
          </a:xfrm>
        </p:grpSpPr>
        <p:cxnSp>
          <p:nvCxnSpPr>
            <p:cNvPr id="439" name="Google Shape;439;p69"/>
            <p:cNvCxnSpPr/>
            <p:nvPr/>
          </p:nvCxnSpPr>
          <p:spPr>
            <a:xfrm flipH="1">
              <a:off x="2868600" y="2798133"/>
              <a:ext cx="27000" cy="2242291"/>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440" name="Google Shape;440;p69"/>
            <p:cNvSpPr/>
            <p:nvPr/>
          </p:nvSpPr>
          <p:spPr>
            <a:xfrm>
              <a:off x="2544579" y="4529100"/>
              <a:ext cx="844200" cy="367104"/>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1</a:t>
              </a:r>
              <a:r>
                <a:rPr lang="en" sz="1800" b="0" i="0" u="none" strike="noStrike" cap="none">
                  <a:solidFill>
                    <a:schemeClr val="dk1"/>
                  </a:solidFill>
                  <a:latin typeface="Calibri"/>
                  <a:ea typeface="Calibri"/>
                  <a:cs typeface="Calibri"/>
                  <a:sym typeface="Calibri"/>
                </a:rPr>
                <a:t>=a</a:t>
              </a:r>
              <a:endParaRPr sz="1800" b="0" i="0" u="none" strike="noStrike" cap="none">
                <a:solidFill>
                  <a:schemeClr val="dk1"/>
                </a:solidFill>
                <a:latin typeface="Calibri"/>
                <a:ea typeface="Calibri"/>
                <a:cs typeface="Calibri"/>
                <a:sym typeface="Calibri"/>
              </a:endParaRPr>
            </a:p>
          </p:txBody>
        </p:sp>
      </p:grpSp>
      <p:sp>
        <p:nvSpPr>
          <p:cNvPr id="441" name="Google Shape;441;p69"/>
          <p:cNvSpPr/>
          <p:nvPr/>
        </p:nvSpPr>
        <p:spPr>
          <a:xfrm>
            <a:off x="106191" y="2758010"/>
            <a:ext cx="844200" cy="326925"/>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grpSp>
        <p:nvGrpSpPr>
          <p:cNvPr id="442" name="Google Shape;442;p69"/>
          <p:cNvGrpSpPr/>
          <p:nvPr/>
        </p:nvGrpSpPr>
        <p:grpSpPr>
          <a:xfrm>
            <a:off x="615172" y="3601808"/>
            <a:ext cx="2280300" cy="339363"/>
            <a:chOff x="615172" y="3601808"/>
            <a:chExt cx="2280300" cy="339363"/>
          </a:xfrm>
        </p:grpSpPr>
        <p:cxnSp>
          <p:nvCxnSpPr>
            <p:cNvPr id="443" name="Google Shape;443;p69"/>
            <p:cNvCxnSpPr/>
            <p:nvPr/>
          </p:nvCxnSpPr>
          <p:spPr>
            <a:xfrm>
              <a:off x="615172" y="3931046"/>
              <a:ext cx="2280300" cy="10125"/>
            </a:xfrm>
            <a:prstGeom prst="straightConnector1">
              <a:avLst/>
            </a:prstGeom>
            <a:noFill/>
            <a:ln w="25400" cap="flat" cmpd="sng">
              <a:solidFill>
                <a:schemeClr val="accent1"/>
              </a:solidFill>
              <a:prstDash val="lgDashDot"/>
              <a:round/>
              <a:headEnd type="none" w="sm" len="sm"/>
              <a:tailEnd type="none" w="sm" len="sm"/>
            </a:ln>
            <a:effectLst>
              <a:outerShdw blurRad="40000" dist="20000" dir="5400000" rotWithShape="0">
                <a:srgbClr val="000000">
                  <a:alpha val="37650"/>
                </a:srgbClr>
              </a:outerShdw>
            </a:effectLst>
          </p:spPr>
        </p:cxnSp>
        <p:sp>
          <p:nvSpPr>
            <p:cNvPr id="444" name="Google Shape;444;p69"/>
            <p:cNvSpPr/>
            <p:nvPr/>
          </p:nvSpPr>
          <p:spPr>
            <a:xfrm>
              <a:off x="800952" y="3601808"/>
              <a:ext cx="844200" cy="326925"/>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2</a:t>
              </a:r>
              <a:r>
                <a:rPr lang="en" sz="1800" b="0" i="0" u="none" strike="noStrike" cap="none">
                  <a:solidFill>
                    <a:schemeClr val="dk1"/>
                  </a:solidFill>
                  <a:latin typeface="Calibri"/>
                  <a:ea typeface="Calibri"/>
                  <a:cs typeface="Calibri"/>
                  <a:sym typeface="Calibri"/>
                </a:rPr>
                <a:t>=b</a:t>
              </a:r>
              <a:endParaRPr sz="1800" b="0" i="0" u="none" strike="noStrike" cap="none">
                <a:solidFill>
                  <a:schemeClr val="dk1"/>
                </a:solidFill>
                <a:latin typeface="Calibri"/>
                <a:ea typeface="Calibri"/>
                <a:cs typeface="Calibri"/>
                <a:sym typeface="Calibri"/>
              </a:endParaRPr>
            </a:p>
          </p:txBody>
        </p:sp>
      </p:grpSp>
      <p:grpSp>
        <p:nvGrpSpPr>
          <p:cNvPr id="445" name="Google Shape;445;p69"/>
          <p:cNvGrpSpPr/>
          <p:nvPr/>
        </p:nvGrpSpPr>
        <p:grpSpPr>
          <a:xfrm>
            <a:off x="5599938" y="955324"/>
            <a:ext cx="2708550" cy="1024050"/>
            <a:chOff x="5599938" y="955324"/>
            <a:chExt cx="2708550" cy="1024050"/>
          </a:xfrm>
        </p:grpSpPr>
        <p:sp>
          <p:nvSpPr>
            <p:cNvPr id="446" name="Google Shape;446;p69"/>
            <p:cNvSpPr/>
            <p:nvPr/>
          </p:nvSpPr>
          <p:spPr>
            <a:xfrm>
              <a:off x="6360458" y="955324"/>
              <a:ext cx="762000" cy="41355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1</a:t>
              </a:r>
              <a:r>
                <a:rPr lang="en" sz="1800" b="0" i="0" u="none" strike="noStrike" cap="none">
                  <a:solidFill>
                    <a:schemeClr val="dk1"/>
                  </a:solidFill>
                  <a:latin typeface="Calibri"/>
                  <a:ea typeface="Calibri"/>
                  <a:cs typeface="Calibri"/>
                  <a:sym typeface="Calibri"/>
                </a:rPr>
                <a:t> &lt; a</a:t>
              </a:r>
              <a:endParaRPr sz="1800" b="0" i="0" u="none" strike="noStrike" cap="none">
                <a:solidFill>
                  <a:schemeClr val="dk1"/>
                </a:solidFill>
                <a:latin typeface="Calibri"/>
                <a:ea typeface="Calibri"/>
                <a:cs typeface="Calibri"/>
                <a:sym typeface="Calibri"/>
              </a:endParaRPr>
            </a:p>
          </p:txBody>
        </p:sp>
        <p:grpSp>
          <p:nvGrpSpPr>
            <p:cNvPr id="447" name="Google Shape;447;p69"/>
            <p:cNvGrpSpPr/>
            <p:nvPr/>
          </p:nvGrpSpPr>
          <p:grpSpPr>
            <a:xfrm>
              <a:off x="5599938" y="1368874"/>
              <a:ext cx="2708550" cy="610500"/>
              <a:chOff x="5599938" y="1368874"/>
              <a:chExt cx="2708550" cy="610500"/>
            </a:xfrm>
          </p:grpSpPr>
          <p:sp>
            <p:nvSpPr>
              <p:cNvPr id="448" name="Google Shape;448;p69"/>
              <p:cNvSpPr/>
              <p:nvPr/>
            </p:nvSpPr>
            <p:spPr>
              <a:xfrm>
                <a:off x="5599938" y="1443346"/>
                <a:ext cx="1079400" cy="35257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YES</a:t>
                </a:r>
                <a:endParaRPr sz="1800" b="0" i="0" u="none" strike="noStrike" cap="none">
                  <a:solidFill>
                    <a:schemeClr val="dk1"/>
                  </a:solidFill>
                  <a:latin typeface="Calibri"/>
                  <a:ea typeface="Calibri"/>
                  <a:cs typeface="Calibri"/>
                  <a:sym typeface="Calibri"/>
                </a:endParaRPr>
              </a:p>
            </p:txBody>
          </p:sp>
          <p:cxnSp>
            <p:nvCxnSpPr>
              <p:cNvPr id="449" name="Google Shape;449;p69"/>
              <p:cNvCxnSpPr>
                <a:stCxn id="446" idx="2"/>
                <a:endCxn id="450" idx="0"/>
              </p:cNvCxnSpPr>
              <p:nvPr/>
            </p:nvCxnSpPr>
            <p:spPr>
              <a:xfrm flipH="1">
                <a:off x="5892158" y="1368874"/>
                <a:ext cx="849300" cy="5790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451" name="Google Shape;451;p69"/>
              <p:cNvCxnSpPr>
                <a:stCxn id="446" idx="2"/>
                <a:endCxn id="452" idx="0"/>
              </p:cNvCxnSpPr>
              <p:nvPr/>
            </p:nvCxnSpPr>
            <p:spPr>
              <a:xfrm>
                <a:off x="6741458" y="1368874"/>
                <a:ext cx="998700" cy="6105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453" name="Google Shape;453;p69"/>
              <p:cNvSpPr/>
              <p:nvPr/>
            </p:nvSpPr>
            <p:spPr>
              <a:xfrm>
                <a:off x="7229088" y="1447700"/>
                <a:ext cx="1079400" cy="35257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NO</a:t>
                </a:r>
                <a:endParaRPr sz="1800" b="0" i="0" u="none" strike="noStrike" cap="none">
                  <a:solidFill>
                    <a:schemeClr val="dk1"/>
                  </a:solidFill>
                  <a:latin typeface="Calibri"/>
                  <a:ea typeface="Calibri"/>
                  <a:cs typeface="Calibri"/>
                  <a:sym typeface="Calibri"/>
                </a:endParaRPr>
              </a:p>
            </p:txBody>
          </p:sp>
        </p:grpSp>
      </p:grpSp>
      <p:grpSp>
        <p:nvGrpSpPr>
          <p:cNvPr id="454" name="Google Shape;454;p69"/>
          <p:cNvGrpSpPr/>
          <p:nvPr/>
        </p:nvGrpSpPr>
        <p:grpSpPr>
          <a:xfrm>
            <a:off x="2962835" y="4190115"/>
            <a:ext cx="3563400" cy="326925"/>
            <a:chOff x="2962835" y="4190115"/>
            <a:chExt cx="3563400" cy="326925"/>
          </a:xfrm>
        </p:grpSpPr>
        <p:cxnSp>
          <p:nvCxnSpPr>
            <p:cNvPr id="455" name="Google Shape;455;p69"/>
            <p:cNvCxnSpPr/>
            <p:nvPr/>
          </p:nvCxnSpPr>
          <p:spPr>
            <a:xfrm>
              <a:off x="2962835" y="4514309"/>
              <a:ext cx="3563400"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456" name="Google Shape;456;p69"/>
            <p:cNvSpPr/>
            <p:nvPr/>
          </p:nvSpPr>
          <p:spPr>
            <a:xfrm>
              <a:off x="3199001" y="4190115"/>
              <a:ext cx="844200" cy="326925"/>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2</a:t>
              </a:r>
              <a:r>
                <a:rPr lang="en" sz="1800" b="0" i="0" u="none" strike="noStrike" cap="none">
                  <a:solidFill>
                    <a:schemeClr val="dk1"/>
                  </a:solidFill>
                  <a:latin typeface="Calibri"/>
                  <a:ea typeface="Calibri"/>
                  <a:cs typeface="Calibri"/>
                  <a:sym typeface="Calibri"/>
                </a:rPr>
                <a:t>= c</a:t>
              </a:r>
              <a:endParaRPr sz="1800" b="0" i="0" u="none" strike="noStrike" cap="none">
                <a:solidFill>
                  <a:schemeClr val="dk1"/>
                </a:solidFill>
                <a:latin typeface="Calibri"/>
                <a:ea typeface="Calibri"/>
                <a:cs typeface="Calibri"/>
                <a:sym typeface="Calibri"/>
              </a:endParaRPr>
            </a:p>
          </p:txBody>
        </p:sp>
      </p:grpSp>
      <p:grpSp>
        <p:nvGrpSpPr>
          <p:cNvPr id="457" name="Google Shape;457;p69"/>
          <p:cNvGrpSpPr/>
          <p:nvPr/>
        </p:nvGrpSpPr>
        <p:grpSpPr>
          <a:xfrm>
            <a:off x="5207087" y="2834210"/>
            <a:ext cx="844200" cy="1680075"/>
            <a:chOff x="5207087" y="2834210"/>
            <a:chExt cx="844200" cy="1680075"/>
          </a:xfrm>
        </p:grpSpPr>
        <p:cxnSp>
          <p:nvCxnSpPr>
            <p:cNvPr id="458" name="Google Shape;458;p69"/>
            <p:cNvCxnSpPr/>
            <p:nvPr/>
          </p:nvCxnSpPr>
          <p:spPr>
            <a:xfrm>
              <a:off x="5221941" y="2834210"/>
              <a:ext cx="27000" cy="1680075"/>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459" name="Google Shape;459;p69"/>
            <p:cNvSpPr/>
            <p:nvPr/>
          </p:nvSpPr>
          <p:spPr>
            <a:xfrm>
              <a:off x="5207087" y="4173307"/>
              <a:ext cx="844200" cy="326925"/>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1</a:t>
              </a:r>
              <a:r>
                <a:rPr lang="en" sz="1800" b="0" i="0" u="none" strike="noStrike" cap="none">
                  <a:solidFill>
                    <a:schemeClr val="dk1"/>
                  </a:solidFill>
                  <a:latin typeface="Calibri"/>
                  <a:ea typeface="Calibri"/>
                  <a:cs typeface="Calibri"/>
                  <a:sym typeface="Calibri"/>
                </a:rPr>
                <a:t>= d</a:t>
              </a:r>
              <a:endParaRPr sz="1800" b="0" i="0" u="none" strike="noStrike" cap="none">
                <a:solidFill>
                  <a:schemeClr val="dk1"/>
                </a:solidFill>
                <a:latin typeface="Calibri"/>
                <a:ea typeface="Calibri"/>
                <a:cs typeface="Calibri"/>
                <a:sym typeface="Calibri"/>
              </a:endParaRPr>
            </a:p>
          </p:txBody>
        </p:sp>
      </p:grpSp>
      <p:grpSp>
        <p:nvGrpSpPr>
          <p:cNvPr id="460" name="Google Shape;460;p69"/>
          <p:cNvGrpSpPr/>
          <p:nvPr/>
        </p:nvGrpSpPr>
        <p:grpSpPr>
          <a:xfrm>
            <a:off x="6841545" y="1979405"/>
            <a:ext cx="2197564" cy="967956"/>
            <a:chOff x="6841545" y="1979405"/>
            <a:chExt cx="2197564" cy="967956"/>
          </a:xfrm>
        </p:grpSpPr>
        <p:sp>
          <p:nvSpPr>
            <p:cNvPr id="461" name="Google Shape;461;p69"/>
            <p:cNvSpPr/>
            <p:nvPr/>
          </p:nvSpPr>
          <p:spPr>
            <a:xfrm>
              <a:off x="6841545" y="2442885"/>
              <a:ext cx="1079400" cy="35257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YES</a:t>
              </a:r>
              <a:endParaRPr sz="1800" b="0" i="0" u="none" strike="noStrike" cap="none">
                <a:solidFill>
                  <a:schemeClr val="dk1"/>
                </a:solidFill>
                <a:latin typeface="Calibri"/>
                <a:ea typeface="Calibri"/>
                <a:cs typeface="Calibri"/>
                <a:sym typeface="Calibri"/>
              </a:endParaRPr>
            </a:p>
          </p:txBody>
        </p:sp>
        <p:cxnSp>
          <p:nvCxnSpPr>
            <p:cNvPr id="462" name="Google Shape;462;p69"/>
            <p:cNvCxnSpPr>
              <a:endCxn id="463" idx="0"/>
            </p:cNvCxnSpPr>
            <p:nvPr/>
          </p:nvCxnSpPr>
          <p:spPr>
            <a:xfrm flipH="1">
              <a:off x="7158314" y="2368361"/>
              <a:ext cx="565200" cy="5790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sp>
          <p:nvSpPr>
            <p:cNvPr id="452" name="Google Shape;452;p69"/>
            <p:cNvSpPr/>
            <p:nvPr/>
          </p:nvSpPr>
          <p:spPr>
            <a:xfrm>
              <a:off x="7200599" y="1979405"/>
              <a:ext cx="1079400" cy="35257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 </a:t>
              </a:r>
              <a:r>
                <a:rPr lang="en" sz="1800" b="0" i="0" u="none" strike="noStrike" cap="none" baseline="-25000">
                  <a:solidFill>
                    <a:schemeClr val="dk1"/>
                  </a:solidFill>
                  <a:latin typeface="Calibri"/>
                  <a:ea typeface="Calibri"/>
                  <a:cs typeface="Calibri"/>
                  <a:sym typeface="Calibri"/>
                </a:rPr>
                <a:t>2</a:t>
              </a:r>
              <a:r>
                <a:rPr lang="en" sz="1800" b="0" i="0" u="none" strike="noStrike" cap="none">
                  <a:solidFill>
                    <a:schemeClr val="dk1"/>
                  </a:solidFill>
                  <a:latin typeface="Calibri"/>
                  <a:ea typeface="Calibri"/>
                  <a:cs typeface="Calibri"/>
                  <a:sym typeface="Calibri"/>
                </a:rPr>
                <a:t>&lt; c</a:t>
              </a:r>
              <a:endParaRPr sz="1800" b="0" i="0" u="none" strike="noStrike" cap="none">
                <a:solidFill>
                  <a:schemeClr val="dk1"/>
                </a:solidFill>
                <a:latin typeface="Calibri"/>
                <a:ea typeface="Calibri"/>
                <a:cs typeface="Calibri"/>
                <a:sym typeface="Calibri"/>
              </a:endParaRPr>
            </a:p>
          </p:txBody>
        </p:sp>
        <p:sp>
          <p:nvSpPr>
            <p:cNvPr id="464" name="Google Shape;464;p69"/>
            <p:cNvSpPr/>
            <p:nvPr/>
          </p:nvSpPr>
          <p:spPr>
            <a:xfrm>
              <a:off x="7959709" y="2409160"/>
              <a:ext cx="1079400" cy="35257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NO</a:t>
              </a:r>
              <a:endParaRPr sz="1800" b="0" i="0" u="none" strike="noStrike" cap="none">
                <a:solidFill>
                  <a:schemeClr val="dk1"/>
                </a:solidFill>
                <a:latin typeface="Calibri"/>
                <a:ea typeface="Calibri"/>
                <a:cs typeface="Calibri"/>
                <a:sym typeface="Calibri"/>
              </a:endParaRPr>
            </a:p>
          </p:txBody>
        </p:sp>
        <p:cxnSp>
          <p:nvCxnSpPr>
            <p:cNvPr id="465" name="Google Shape;465;p69"/>
            <p:cNvCxnSpPr>
              <a:stCxn id="452" idx="2"/>
              <a:endCxn id="466" idx="0"/>
            </p:cNvCxnSpPr>
            <p:nvPr/>
          </p:nvCxnSpPr>
          <p:spPr>
            <a:xfrm>
              <a:off x="7740299" y="2331980"/>
              <a:ext cx="449100" cy="578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grpSp>
        <p:nvGrpSpPr>
          <p:cNvPr id="467" name="Google Shape;467;p69"/>
          <p:cNvGrpSpPr/>
          <p:nvPr/>
        </p:nvGrpSpPr>
        <p:grpSpPr>
          <a:xfrm>
            <a:off x="6777314" y="2910611"/>
            <a:ext cx="2366623" cy="1331944"/>
            <a:chOff x="6777314" y="2910611"/>
            <a:chExt cx="2366623" cy="1331944"/>
          </a:xfrm>
        </p:grpSpPr>
        <p:sp>
          <p:nvSpPr>
            <p:cNvPr id="463" name="Google Shape;463;p69"/>
            <p:cNvSpPr/>
            <p:nvPr/>
          </p:nvSpPr>
          <p:spPr>
            <a:xfrm>
              <a:off x="6777314" y="2947361"/>
              <a:ext cx="762000" cy="35257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466" name="Google Shape;466;p69"/>
            <p:cNvSpPr/>
            <p:nvPr/>
          </p:nvSpPr>
          <p:spPr>
            <a:xfrm>
              <a:off x="7689175" y="2910611"/>
              <a:ext cx="1000500" cy="35257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 </a:t>
              </a:r>
              <a:r>
                <a:rPr lang="en" sz="1800" b="0" i="0" u="none" strike="noStrike" cap="none" baseline="-25000">
                  <a:solidFill>
                    <a:schemeClr val="dk1"/>
                  </a:solidFill>
                  <a:latin typeface="Calibri"/>
                  <a:ea typeface="Calibri"/>
                  <a:cs typeface="Calibri"/>
                  <a:sym typeface="Calibri"/>
                </a:rPr>
                <a:t>1</a:t>
              </a:r>
              <a:r>
                <a:rPr lang="en" sz="1800" b="0" i="0" u="none" strike="noStrike" cap="none">
                  <a:solidFill>
                    <a:schemeClr val="dk1"/>
                  </a:solidFill>
                  <a:latin typeface="Calibri"/>
                  <a:ea typeface="Calibri"/>
                  <a:cs typeface="Calibri"/>
                  <a:sym typeface="Calibri"/>
                </a:rPr>
                <a:t>&lt; d</a:t>
              </a:r>
              <a:endParaRPr sz="1800" b="0" i="0" u="none" strike="noStrike" cap="none">
                <a:solidFill>
                  <a:schemeClr val="dk1"/>
                </a:solidFill>
                <a:latin typeface="Calibri"/>
                <a:ea typeface="Calibri"/>
                <a:cs typeface="Calibri"/>
                <a:sym typeface="Calibri"/>
              </a:endParaRPr>
            </a:p>
          </p:txBody>
        </p:sp>
        <p:grpSp>
          <p:nvGrpSpPr>
            <p:cNvPr id="468" name="Google Shape;468;p69"/>
            <p:cNvGrpSpPr/>
            <p:nvPr/>
          </p:nvGrpSpPr>
          <p:grpSpPr>
            <a:xfrm>
              <a:off x="7010396" y="3263186"/>
              <a:ext cx="2133541" cy="979369"/>
              <a:chOff x="7010396" y="3263186"/>
              <a:chExt cx="2133541" cy="979369"/>
            </a:xfrm>
          </p:grpSpPr>
          <p:sp>
            <p:nvSpPr>
              <p:cNvPr id="469" name="Google Shape;469;p69"/>
              <p:cNvSpPr/>
              <p:nvPr/>
            </p:nvSpPr>
            <p:spPr>
              <a:xfrm>
                <a:off x="7010396" y="3888652"/>
                <a:ext cx="718800" cy="35257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470" name="Google Shape;470;p69"/>
              <p:cNvSpPr/>
              <p:nvPr/>
            </p:nvSpPr>
            <p:spPr>
              <a:xfrm>
                <a:off x="8266628" y="3889979"/>
                <a:ext cx="772500" cy="35257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471" name="Google Shape;471;p69"/>
              <p:cNvSpPr/>
              <p:nvPr/>
            </p:nvSpPr>
            <p:spPr>
              <a:xfrm>
                <a:off x="7070982" y="3384175"/>
                <a:ext cx="1018200" cy="35257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YES</a:t>
                </a:r>
                <a:endParaRPr sz="1800" b="0" i="0" u="none" strike="noStrike" cap="none">
                  <a:solidFill>
                    <a:schemeClr val="dk1"/>
                  </a:solidFill>
                  <a:latin typeface="Calibri"/>
                  <a:ea typeface="Calibri"/>
                  <a:cs typeface="Calibri"/>
                  <a:sym typeface="Calibri"/>
                </a:endParaRPr>
              </a:p>
            </p:txBody>
          </p:sp>
          <p:sp>
            <p:nvSpPr>
              <p:cNvPr id="472" name="Google Shape;472;p69"/>
              <p:cNvSpPr/>
              <p:nvPr/>
            </p:nvSpPr>
            <p:spPr>
              <a:xfrm>
                <a:off x="8125737" y="3378443"/>
                <a:ext cx="1018200" cy="352575"/>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NO</a:t>
                </a:r>
                <a:endParaRPr sz="1800" b="0" i="0" u="none" strike="noStrike" cap="none">
                  <a:solidFill>
                    <a:schemeClr val="dk1"/>
                  </a:solidFill>
                  <a:latin typeface="Calibri"/>
                  <a:ea typeface="Calibri"/>
                  <a:cs typeface="Calibri"/>
                  <a:sym typeface="Calibri"/>
                </a:endParaRPr>
              </a:p>
            </p:txBody>
          </p:sp>
          <p:cxnSp>
            <p:nvCxnSpPr>
              <p:cNvPr id="473" name="Google Shape;473;p69"/>
              <p:cNvCxnSpPr>
                <a:stCxn id="466" idx="2"/>
                <a:endCxn id="469" idx="0"/>
              </p:cNvCxnSpPr>
              <p:nvPr/>
            </p:nvCxnSpPr>
            <p:spPr>
              <a:xfrm flipH="1">
                <a:off x="7369825" y="3263186"/>
                <a:ext cx="819600" cy="6255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474" name="Google Shape;474;p69"/>
              <p:cNvCxnSpPr>
                <a:stCxn id="466" idx="2"/>
                <a:endCxn id="470" idx="0"/>
              </p:cNvCxnSpPr>
              <p:nvPr/>
            </p:nvCxnSpPr>
            <p:spPr>
              <a:xfrm>
                <a:off x="8189425" y="3263186"/>
                <a:ext cx="463500" cy="6267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grpSp>
      <p:grpSp>
        <p:nvGrpSpPr>
          <p:cNvPr id="475" name="Google Shape;475;p69"/>
          <p:cNvGrpSpPr/>
          <p:nvPr/>
        </p:nvGrpSpPr>
        <p:grpSpPr>
          <a:xfrm>
            <a:off x="4513531" y="1947823"/>
            <a:ext cx="2227739" cy="1329855"/>
            <a:chOff x="4513531" y="1947823"/>
            <a:chExt cx="2227739" cy="1329855"/>
          </a:xfrm>
        </p:grpSpPr>
        <p:sp>
          <p:nvSpPr>
            <p:cNvPr id="450" name="Google Shape;450;p69"/>
            <p:cNvSpPr/>
            <p:nvPr/>
          </p:nvSpPr>
          <p:spPr>
            <a:xfrm>
              <a:off x="5352316" y="1947823"/>
              <a:ext cx="1079400" cy="352575"/>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2</a:t>
              </a:r>
              <a:r>
                <a:rPr lang="en" sz="1800" b="0" i="0" u="none" strike="noStrike" cap="none">
                  <a:solidFill>
                    <a:schemeClr val="dk1"/>
                  </a:solidFill>
                  <a:latin typeface="Calibri"/>
                  <a:ea typeface="Calibri"/>
                  <a:cs typeface="Calibri"/>
                  <a:sym typeface="Calibri"/>
                </a:rPr>
                <a:t> &lt; b</a:t>
              </a:r>
              <a:endParaRPr sz="1800" b="0" i="0" u="none" strike="noStrike" cap="none">
                <a:solidFill>
                  <a:schemeClr val="dk1"/>
                </a:solidFill>
                <a:latin typeface="Calibri"/>
                <a:ea typeface="Calibri"/>
                <a:cs typeface="Calibri"/>
                <a:sym typeface="Calibri"/>
              </a:endParaRPr>
            </a:p>
          </p:txBody>
        </p:sp>
        <p:grpSp>
          <p:nvGrpSpPr>
            <p:cNvPr id="476" name="Google Shape;476;p69"/>
            <p:cNvGrpSpPr/>
            <p:nvPr/>
          </p:nvGrpSpPr>
          <p:grpSpPr>
            <a:xfrm>
              <a:off x="4513531" y="2316072"/>
              <a:ext cx="2227739" cy="961606"/>
              <a:chOff x="4513531" y="2316072"/>
              <a:chExt cx="2227739" cy="961606"/>
            </a:xfrm>
          </p:grpSpPr>
          <p:sp>
            <p:nvSpPr>
              <p:cNvPr id="477" name="Google Shape;477;p69"/>
              <p:cNvSpPr/>
              <p:nvPr/>
            </p:nvSpPr>
            <p:spPr>
              <a:xfrm>
                <a:off x="4513531" y="2913672"/>
                <a:ext cx="718857" cy="35259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478" name="Google Shape;478;p69"/>
              <p:cNvSpPr/>
              <p:nvPr/>
            </p:nvSpPr>
            <p:spPr>
              <a:xfrm>
                <a:off x="5863834" y="2925085"/>
                <a:ext cx="772594" cy="352593"/>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479" name="Google Shape;479;p69"/>
              <p:cNvSpPr/>
              <p:nvPr/>
            </p:nvSpPr>
            <p:spPr>
              <a:xfrm>
                <a:off x="4668239" y="2419301"/>
                <a:ext cx="1018320" cy="352593"/>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YES</a:t>
                </a:r>
                <a:endParaRPr sz="1800" b="0" i="0" u="none" strike="noStrike" cap="none">
                  <a:solidFill>
                    <a:schemeClr val="dk1"/>
                  </a:solidFill>
                  <a:latin typeface="Calibri"/>
                  <a:ea typeface="Calibri"/>
                  <a:cs typeface="Calibri"/>
                  <a:sym typeface="Calibri"/>
                </a:endParaRPr>
              </a:p>
            </p:txBody>
          </p:sp>
          <p:sp>
            <p:nvSpPr>
              <p:cNvPr id="480" name="Google Shape;480;p69"/>
              <p:cNvSpPr/>
              <p:nvPr/>
            </p:nvSpPr>
            <p:spPr>
              <a:xfrm>
                <a:off x="5722950" y="2413569"/>
                <a:ext cx="1018320" cy="352593"/>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NO</a:t>
                </a:r>
                <a:endParaRPr sz="1800" b="0" i="0" u="none" strike="noStrike" cap="none">
                  <a:solidFill>
                    <a:schemeClr val="dk1"/>
                  </a:solidFill>
                  <a:latin typeface="Calibri"/>
                  <a:ea typeface="Calibri"/>
                  <a:cs typeface="Calibri"/>
                  <a:sym typeface="Calibri"/>
                </a:endParaRPr>
              </a:p>
            </p:txBody>
          </p:sp>
          <p:grpSp>
            <p:nvGrpSpPr>
              <p:cNvPr id="481" name="Google Shape;481;p69"/>
              <p:cNvGrpSpPr/>
              <p:nvPr/>
            </p:nvGrpSpPr>
            <p:grpSpPr>
              <a:xfrm>
                <a:off x="4872960" y="2316072"/>
                <a:ext cx="1310146" cy="608995"/>
                <a:chOff x="4872960" y="3088096"/>
                <a:chExt cx="1310146" cy="811994"/>
              </a:xfrm>
            </p:grpSpPr>
            <p:cxnSp>
              <p:nvCxnSpPr>
                <p:cNvPr id="482" name="Google Shape;482;p69"/>
                <p:cNvCxnSpPr>
                  <a:endCxn id="477" idx="0"/>
                </p:cNvCxnSpPr>
                <p:nvPr/>
              </p:nvCxnSpPr>
              <p:spPr>
                <a:xfrm flipH="1">
                  <a:off x="4872960" y="3088096"/>
                  <a:ext cx="819600" cy="7968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483" name="Google Shape;483;p69"/>
                <p:cNvCxnSpPr/>
                <p:nvPr/>
              </p:nvCxnSpPr>
              <p:spPr>
                <a:xfrm>
                  <a:off x="5719605" y="3101790"/>
                  <a:ext cx="463500" cy="798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grpSp>
      </p:grpSp>
      <p:sp>
        <p:nvSpPr>
          <p:cNvPr id="484" name="Google Shape;484;p69"/>
          <p:cNvSpPr/>
          <p:nvPr/>
        </p:nvSpPr>
        <p:spPr>
          <a:xfrm>
            <a:off x="539400" y="2294440"/>
            <a:ext cx="2554800" cy="4776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 = (x</a:t>
            </a:r>
            <a:r>
              <a:rPr lang="en" sz="1800" b="0" i="0" u="none" strike="noStrike" cap="none" baseline="-25000">
                <a:solidFill>
                  <a:schemeClr val="dk1"/>
                </a:solidFill>
                <a:latin typeface="Calibri"/>
                <a:ea typeface="Calibri"/>
                <a:cs typeface="Calibri"/>
                <a:sym typeface="Calibri"/>
              </a:rPr>
              <a:t>1</a:t>
            </a:r>
            <a:r>
              <a:rPr lang="en" sz="1800" b="0" i="0" u="none" strike="noStrike" cap="none">
                <a:solidFill>
                  <a:schemeClr val="dk1"/>
                </a:solidFill>
                <a:latin typeface="Calibri"/>
                <a:ea typeface="Calibri"/>
                <a:cs typeface="Calibri"/>
                <a:sym typeface="Calibri"/>
              </a:rPr>
              <a:t> , x</a:t>
            </a:r>
            <a:r>
              <a:rPr lang="en" sz="1800" b="0" i="0" u="none" strike="noStrike" cap="none" baseline="-25000">
                <a:solidFill>
                  <a:schemeClr val="dk1"/>
                </a:solidFill>
                <a:latin typeface="Calibri"/>
                <a:ea typeface="Calibri"/>
                <a:cs typeface="Calibri"/>
                <a:sym typeface="Calibri"/>
              </a:rPr>
              <a:t>2</a:t>
            </a:r>
            <a:r>
              <a:rPr lang="en" sz="1800" b="0" i="0" u="none" strike="noStrike" cap="none">
                <a:solidFill>
                  <a:schemeClr val="dk1"/>
                </a:solidFill>
                <a:latin typeface="Calibri"/>
                <a:ea typeface="Calibri"/>
                <a:cs typeface="Calibri"/>
                <a:sym typeface="Calibri"/>
              </a:rPr>
              <a:t> )</a:t>
            </a:r>
            <a:r>
              <a:rPr lang="en" sz="1800" b="0" i="0" u="none" strike="noStrike" cap="none" baseline="30000">
                <a:solidFill>
                  <a:schemeClr val="dk1"/>
                </a:solidFill>
                <a:latin typeface="Calibri"/>
                <a:ea typeface="Calibri"/>
                <a:cs typeface="Calibri"/>
                <a:sym typeface="Calibri"/>
              </a:rPr>
              <a:t>T</a:t>
            </a:r>
            <a:r>
              <a:rPr lang="en" sz="1800" b="0" i="0" u="none" strike="noStrike" cap="none">
                <a:solidFill>
                  <a:schemeClr val="dk1"/>
                </a:solidFill>
                <a:latin typeface="Calibri"/>
                <a:ea typeface="Calibri"/>
                <a:cs typeface="Calibri"/>
                <a:sym typeface="Calibri"/>
              </a:rPr>
              <a:t>, Y = [-1,1])</a:t>
            </a:r>
            <a:endParaRPr sz="1800" b="0" i="0" u="none" strike="noStrike" cap="none">
              <a:solidFill>
                <a:schemeClr val="dk1"/>
              </a:solidFill>
              <a:latin typeface="Calibri"/>
              <a:ea typeface="Calibri"/>
              <a:cs typeface="Calibri"/>
              <a:sym typeface="Calibri"/>
            </a:endParaRPr>
          </a:p>
        </p:txBody>
      </p:sp>
      <p:sp>
        <p:nvSpPr>
          <p:cNvPr id="485" name="Google Shape;485;p69"/>
          <p:cNvSpPr txBox="1">
            <a:spLocks noGrp="1"/>
          </p:cNvSpPr>
          <p:nvPr>
            <p:ph type="body" idx="1"/>
          </p:nvPr>
        </p:nvSpPr>
        <p:spPr>
          <a:xfrm>
            <a:off x="457200" y="1093450"/>
            <a:ext cx="4640400" cy="1170900"/>
          </a:xfrm>
          <a:prstGeom prst="rect">
            <a:avLst/>
          </a:prstGeom>
        </p:spPr>
        <p:txBody>
          <a:bodyPr spcFirstLastPara="1" wrap="square" lIns="91425" tIns="45700" rIns="91425" bIns="45700" anchor="t" anchorCtr="0">
            <a:noAutofit/>
          </a:bodyPr>
          <a:lstStyle/>
          <a:p>
            <a:pPr marL="0" lvl="0" indent="0" rtl="0">
              <a:spcBef>
                <a:spcPts val="640"/>
              </a:spcBef>
              <a:spcAft>
                <a:spcPts val="0"/>
              </a:spcAft>
              <a:buNone/>
            </a:pPr>
            <a:r>
              <a:rPr lang="en" sz="1800">
                <a:solidFill>
                  <a:srgbClr val="666666"/>
                </a:solidFill>
                <a:highlight>
                  <a:srgbClr val="FFFFFF"/>
                </a:highlight>
                <a:latin typeface="Cambria"/>
                <a:ea typeface="Cambria"/>
                <a:cs typeface="Cambria"/>
                <a:sym typeface="Cambria"/>
              </a:rPr>
              <a:t>决策树实际上是将空间用超平面进行划分的一种方法，每次分割的时候，都将</a:t>
            </a:r>
            <a:r>
              <a:rPr lang="en" sz="1800" b="1">
                <a:solidFill>
                  <a:srgbClr val="666666"/>
                </a:solidFill>
                <a:highlight>
                  <a:srgbClr val="FFFFFF"/>
                </a:highlight>
                <a:latin typeface="Cambria"/>
                <a:ea typeface="Cambria"/>
                <a:cs typeface="Cambria"/>
                <a:sym typeface="Cambria"/>
              </a:rPr>
              <a:t>当前的</a:t>
            </a:r>
            <a:r>
              <a:rPr lang="en" sz="1800">
                <a:solidFill>
                  <a:srgbClr val="666666"/>
                </a:solidFill>
                <a:highlight>
                  <a:srgbClr val="FFFFFF"/>
                </a:highlight>
                <a:latin typeface="Cambria"/>
                <a:ea typeface="Cambria"/>
                <a:cs typeface="Cambria"/>
                <a:sym typeface="Cambria"/>
              </a:rPr>
              <a:t>空间一分为二</a:t>
            </a:r>
            <a:endParaRPr sz="1800">
              <a:solidFill>
                <a:srgbClr val="666666"/>
              </a:solidFill>
              <a:latin typeface="Cambria"/>
              <a:ea typeface="Cambria"/>
              <a:cs typeface="Cambria"/>
              <a:sym typeface="Cambri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5"/>
                                        </p:tgtEl>
                                        <p:attrNameLst>
                                          <p:attrName>style.visibility</p:attrName>
                                        </p:attrNameLst>
                                      </p:cBhvr>
                                      <p:to>
                                        <p:strVal val="visible"/>
                                      </p:to>
                                    </p:set>
                                    <p:anim calcmode="lin" valueType="num">
                                      <p:cBhvr additive="base">
                                        <p:cTn id="7" dur="1000"/>
                                        <p:tgtEl>
                                          <p:spTgt spid="445"/>
                                        </p:tgtEl>
                                        <p:attrNameLst>
                                          <p:attrName>ppt_y</p:attrName>
                                        </p:attrNameLst>
                                      </p:cBhvr>
                                      <p:tavLst>
                                        <p:tav tm="0">
                                          <p:val>
                                            <p:strVal val="#ppt_y+1"/>
                                          </p:val>
                                        </p:tav>
                                        <p:tav tm="100000">
                                          <p:val>
                                            <p:strVal val="#ppt_y"/>
                                          </p:val>
                                        </p:tav>
                                      </p:tavLst>
                                    </p:anim>
                                  </p:childTnLst>
                                </p:cTn>
                              </p:par>
                              <p:par>
                                <p:cTn id="8" presetID="10" presetClass="entr" presetSubtype="0" fill="hold" nodeType="withEffect">
                                  <p:stCondLst>
                                    <p:cond delay="0"/>
                                  </p:stCondLst>
                                  <p:childTnLst>
                                    <p:set>
                                      <p:cBhvr>
                                        <p:cTn id="9" dur="1" fill="hold">
                                          <p:stCondLst>
                                            <p:cond delay="0"/>
                                          </p:stCondLst>
                                        </p:cTn>
                                        <p:tgtEl>
                                          <p:spTgt spid="438"/>
                                        </p:tgtEl>
                                        <p:attrNameLst>
                                          <p:attrName>style.visibility</p:attrName>
                                        </p:attrNameLst>
                                      </p:cBhvr>
                                      <p:to>
                                        <p:strVal val="visible"/>
                                      </p:to>
                                    </p:set>
                                    <p:animEffect transition="in" filter="fade">
                                      <p:cBhvr>
                                        <p:cTn id="10" dur="1000"/>
                                        <p:tgtEl>
                                          <p:spTgt spid="438"/>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460"/>
                                        </p:tgtEl>
                                        <p:attrNameLst>
                                          <p:attrName>style.visibility</p:attrName>
                                        </p:attrNameLst>
                                      </p:cBhvr>
                                      <p:to>
                                        <p:strVal val="visible"/>
                                      </p:to>
                                    </p:set>
                                    <p:anim calcmode="lin" valueType="num">
                                      <p:cBhvr additive="base">
                                        <p:cTn id="15" dur="1000"/>
                                        <p:tgtEl>
                                          <p:spTgt spid="460"/>
                                        </p:tgtEl>
                                        <p:attrNameLst>
                                          <p:attrName>ppt_y</p:attrName>
                                        </p:attrNameLst>
                                      </p:cBhvr>
                                      <p:tavLst>
                                        <p:tav tm="0">
                                          <p:val>
                                            <p:strVal val="#ppt_y+1"/>
                                          </p:val>
                                        </p:tav>
                                        <p:tav tm="100000">
                                          <p:val>
                                            <p:strVal val="#ppt_y"/>
                                          </p:val>
                                        </p:tav>
                                      </p:tavLst>
                                    </p:anim>
                                  </p:childTnLst>
                                </p:cTn>
                              </p:par>
                              <p:par>
                                <p:cTn id="16" presetID="10" presetClass="entr" presetSubtype="0" fill="hold" nodeType="withEffect">
                                  <p:stCondLst>
                                    <p:cond delay="0"/>
                                  </p:stCondLst>
                                  <p:childTnLst>
                                    <p:set>
                                      <p:cBhvr>
                                        <p:cTn id="17" dur="1" fill="hold">
                                          <p:stCondLst>
                                            <p:cond delay="0"/>
                                          </p:stCondLst>
                                        </p:cTn>
                                        <p:tgtEl>
                                          <p:spTgt spid="454"/>
                                        </p:tgtEl>
                                        <p:attrNameLst>
                                          <p:attrName>style.visibility</p:attrName>
                                        </p:attrNameLst>
                                      </p:cBhvr>
                                      <p:to>
                                        <p:strVal val="visible"/>
                                      </p:to>
                                    </p:set>
                                    <p:animEffect transition="in" filter="fade">
                                      <p:cBhvr>
                                        <p:cTn id="18" dur="1000"/>
                                        <p:tgtEl>
                                          <p:spTgt spid="454"/>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475"/>
                                        </p:tgtEl>
                                        <p:attrNameLst>
                                          <p:attrName>style.visibility</p:attrName>
                                        </p:attrNameLst>
                                      </p:cBhvr>
                                      <p:to>
                                        <p:strVal val="visible"/>
                                      </p:to>
                                    </p:set>
                                    <p:anim calcmode="lin" valueType="num">
                                      <p:cBhvr additive="base">
                                        <p:cTn id="23" dur="1000"/>
                                        <p:tgtEl>
                                          <p:spTgt spid="475"/>
                                        </p:tgtEl>
                                        <p:attrNameLst>
                                          <p:attrName>ppt_y</p:attrName>
                                        </p:attrNameLst>
                                      </p:cBhvr>
                                      <p:tavLst>
                                        <p:tav tm="0">
                                          <p:val>
                                            <p:strVal val="#ppt_y+1"/>
                                          </p:val>
                                        </p:tav>
                                        <p:tav tm="100000">
                                          <p:val>
                                            <p:strVal val="#ppt_y"/>
                                          </p:val>
                                        </p:tav>
                                      </p:tavLst>
                                    </p:anim>
                                  </p:childTnLst>
                                </p:cTn>
                              </p:par>
                              <p:par>
                                <p:cTn id="24" presetID="10" presetClass="entr" presetSubtype="0" fill="hold" nodeType="withEffect">
                                  <p:stCondLst>
                                    <p:cond delay="0"/>
                                  </p:stCondLst>
                                  <p:childTnLst>
                                    <p:set>
                                      <p:cBhvr>
                                        <p:cTn id="25" dur="1" fill="hold">
                                          <p:stCondLst>
                                            <p:cond delay="0"/>
                                          </p:stCondLst>
                                        </p:cTn>
                                        <p:tgtEl>
                                          <p:spTgt spid="442"/>
                                        </p:tgtEl>
                                        <p:attrNameLst>
                                          <p:attrName>style.visibility</p:attrName>
                                        </p:attrNameLst>
                                      </p:cBhvr>
                                      <p:to>
                                        <p:strVal val="visible"/>
                                      </p:to>
                                    </p:set>
                                    <p:animEffect transition="in" filter="fade">
                                      <p:cBhvr>
                                        <p:cTn id="26" dur="1000"/>
                                        <p:tgtEl>
                                          <p:spTgt spid="44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467"/>
                                        </p:tgtEl>
                                        <p:attrNameLst>
                                          <p:attrName>style.visibility</p:attrName>
                                        </p:attrNameLst>
                                      </p:cBhvr>
                                      <p:to>
                                        <p:strVal val="visible"/>
                                      </p:to>
                                    </p:set>
                                    <p:anim calcmode="lin" valueType="num">
                                      <p:cBhvr additive="base">
                                        <p:cTn id="31" dur="1000"/>
                                        <p:tgtEl>
                                          <p:spTgt spid="467"/>
                                        </p:tgtEl>
                                        <p:attrNameLst>
                                          <p:attrName>ppt_y</p:attrName>
                                        </p:attrNameLst>
                                      </p:cBhvr>
                                      <p:tavLst>
                                        <p:tav tm="0">
                                          <p:val>
                                            <p:strVal val="#ppt_y+1"/>
                                          </p:val>
                                        </p:tav>
                                        <p:tav tm="100000">
                                          <p:val>
                                            <p:strVal val="#ppt_y"/>
                                          </p:val>
                                        </p:tav>
                                      </p:tavLst>
                                    </p:anim>
                                  </p:childTnLst>
                                </p:cTn>
                              </p:par>
                              <p:par>
                                <p:cTn id="32" presetID="10" presetClass="entr" presetSubtype="0" fill="hold" nodeType="withEffect">
                                  <p:stCondLst>
                                    <p:cond delay="0"/>
                                  </p:stCondLst>
                                  <p:childTnLst>
                                    <p:set>
                                      <p:cBhvr>
                                        <p:cTn id="33" dur="1" fill="hold">
                                          <p:stCondLst>
                                            <p:cond delay="0"/>
                                          </p:stCondLst>
                                        </p:cTn>
                                        <p:tgtEl>
                                          <p:spTgt spid="457"/>
                                        </p:tgtEl>
                                        <p:attrNameLst>
                                          <p:attrName>style.visibility</p:attrName>
                                        </p:attrNameLst>
                                      </p:cBhvr>
                                      <p:to>
                                        <p:strVal val="visible"/>
                                      </p:to>
                                    </p:set>
                                    <p:animEffect transition="in" filter="fade">
                                      <p:cBhvr>
                                        <p:cTn id="34" dur="1000"/>
                                        <p:tgtEl>
                                          <p:spTgt spid="4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grpSp>
        <p:nvGrpSpPr>
          <p:cNvPr id="491" name="Google Shape;491;p70"/>
          <p:cNvGrpSpPr/>
          <p:nvPr/>
        </p:nvGrpSpPr>
        <p:grpSpPr>
          <a:xfrm>
            <a:off x="389941" y="2760005"/>
            <a:ext cx="6172093" cy="2198700"/>
            <a:chOff x="1304364" y="2442882"/>
            <a:chExt cx="6333600" cy="2931600"/>
          </a:xfrm>
        </p:grpSpPr>
        <p:sp>
          <p:nvSpPr>
            <p:cNvPr id="492" name="Google Shape;492;p70"/>
            <p:cNvSpPr/>
            <p:nvPr/>
          </p:nvSpPr>
          <p:spPr>
            <a:xfrm>
              <a:off x="1304364" y="2442882"/>
              <a:ext cx="6333600" cy="2931600"/>
            </a:xfrm>
            <a:prstGeom prst="rect">
              <a:avLst/>
            </a:prstGeom>
            <a:gradFill>
              <a:gsLst>
                <a:gs pos="0">
                  <a:srgbClr val="FFBB82"/>
                </a:gs>
                <a:gs pos="35000">
                  <a:srgbClr val="FFCFA8"/>
                </a:gs>
                <a:gs pos="100000">
                  <a:srgbClr val="FFEBD9"/>
                </a:gs>
              </a:gsLst>
              <a:lin ang="16200038" scaled="0"/>
            </a:gradFill>
            <a:ln>
              <a:noFill/>
            </a:ln>
            <a:effectLst>
              <a:outerShdw blurRad="57785" dist="33020" dir="3180000" algn="ctr">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493" name="Google Shape;493;p70"/>
            <p:cNvSpPr/>
            <p:nvPr/>
          </p:nvSpPr>
          <p:spPr>
            <a:xfrm>
              <a:off x="2380129" y="31466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4" name="Google Shape;494;p70"/>
            <p:cNvSpPr/>
            <p:nvPr/>
          </p:nvSpPr>
          <p:spPr>
            <a:xfrm>
              <a:off x="2021543" y="3393141"/>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5" name="Google Shape;495;p70"/>
            <p:cNvSpPr/>
            <p:nvPr/>
          </p:nvSpPr>
          <p:spPr>
            <a:xfrm>
              <a:off x="2532529" y="32990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6" name="Google Shape;496;p70"/>
            <p:cNvSpPr/>
            <p:nvPr/>
          </p:nvSpPr>
          <p:spPr>
            <a:xfrm>
              <a:off x="2837329" y="36038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7" name="Google Shape;497;p70"/>
            <p:cNvSpPr/>
            <p:nvPr/>
          </p:nvSpPr>
          <p:spPr>
            <a:xfrm>
              <a:off x="2286000" y="4717677"/>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8" name="Google Shape;498;p70"/>
            <p:cNvSpPr/>
            <p:nvPr/>
          </p:nvSpPr>
          <p:spPr>
            <a:xfrm>
              <a:off x="2068607" y="4155142"/>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499" name="Google Shape;499;p70"/>
            <p:cNvSpPr/>
            <p:nvPr/>
          </p:nvSpPr>
          <p:spPr>
            <a:xfrm>
              <a:off x="3294529" y="4450975"/>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0" name="Google Shape;500;p70"/>
            <p:cNvSpPr/>
            <p:nvPr/>
          </p:nvSpPr>
          <p:spPr>
            <a:xfrm>
              <a:off x="5325039" y="4253750"/>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1" name="Google Shape;501;p70"/>
            <p:cNvSpPr/>
            <p:nvPr/>
          </p:nvSpPr>
          <p:spPr>
            <a:xfrm>
              <a:off x="5970494" y="491714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2" name="Google Shape;502;p70"/>
            <p:cNvSpPr/>
            <p:nvPr/>
          </p:nvSpPr>
          <p:spPr>
            <a:xfrm>
              <a:off x="6736977" y="305248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3" name="Google Shape;503;p70"/>
            <p:cNvSpPr/>
            <p:nvPr/>
          </p:nvSpPr>
          <p:spPr>
            <a:xfrm>
              <a:off x="4894729" y="2958352"/>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4" name="Google Shape;504;p70"/>
            <p:cNvSpPr/>
            <p:nvPr/>
          </p:nvSpPr>
          <p:spPr>
            <a:xfrm>
              <a:off x="7086600" y="4964207"/>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5" name="Google Shape;505;p70"/>
            <p:cNvSpPr/>
            <p:nvPr/>
          </p:nvSpPr>
          <p:spPr>
            <a:xfrm>
              <a:off x="4941793" y="5022477"/>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06" name="Google Shape;506;p70"/>
            <p:cNvSpPr/>
            <p:nvPr/>
          </p:nvSpPr>
          <p:spPr>
            <a:xfrm>
              <a:off x="5571559" y="3594854"/>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507" name="Google Shape;507;p70"/>
            <p:cNvCxnSpPr/>
            <p:nvPr/>
          </p:nvCxnSpPr>
          <p:spPr>
            <a:xfrm rot="10800000">
              <a:off x="1613647" y="2442931"/>
              <a:ext cx="0" cy="2882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508" name="Google Shape;508;p70"/>
            <p:cNvCxnSpPr/>
            <p:nvPr/>
          </p:nvCxnSpPr>
          <p:spPr>
            <a:xfrm>
              <a:off x="1613647" y="5374341"/>
              <a:ext cx="60243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grpSp>
        <p:nvGrpSpPr>
          <p:cNvPr id="509" name="Google Shape;509;p70"/>
          <p:cNvGrpSpPr/>
          <p:nvPr/>
        </p:nvGrpSpPr>
        <p:grpSpPr>
          <a:xfrm>
            <a:off x="2544579" y="983316"/>
            <a:ext cx="4577879" cy="4008900"/>
            <a:chOff x="2531132" y="1311088"/>
            <a:chExt cx="4577879" cy="5345200"/>
          </a:xfrm>
        </p:grpSpPr>
        <p:sp>
          <p:nvSpPr>
            <p:cNvPr id="510" name="Google Shape;510;p70"/>
            <p:cNvSpPr/>
            <p:nvPr/>
          </p:nvSpPr>
          <p:spPr>
            <a:xfrm>
              <a:off x="6347011" y="1311088"/>
              <a:ext cx="762000" cy="5514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1</a:t>
              </a:r>
              <a:r>
                <a:rPr lang="en" sz="1800" b="0" i="0" u="none" strike="noStrike" cap="none">
                  <a:solidFill>
                    <a:schemeClr val="dk1"/>
                  </a:solidFill>
                  <a:latin typeface="Calibri"/>
                  <a:ea typeface="Calibri"/>
                  <a:cs typeface="Calibri"/>
                  <a:sym typeface="Calibri"/>
                </a:rPr>
                <a:t> &lt; a</a:t>
              </a:r>
              <a:endParaRPr sz="1800" b="0" i="0" u="none" strike="noStrike" cap="none">
                <a:solidFill>
                  <a:schemeClr val="dk1"/>
                </a:solidFill>
                <a:latin typeface="Calibri"/>
                <a:ea typeface="Calibri"/>
                <a:cs typeface="Calibri"/>
                <a:sym typeface="Calibri"/>
              </a:endParaRPr>
            </a:p>
          </p:txBody>
        </p:sp>
        <p:grpSp>
          <p:nvGrpSpPr>
            <p:cNvPr id="511" name="Google Shape;511;p70"/>
            <p:cNvGrpSpPr/>
            <p:nvPr/>
          </p:nvGrpSpPr>
          <p:grpSpPr>
            <a:xfrm>
              <a:off x="2531132" y="3666567"/>
              <a:ext cx="844200" cy="2989721"/>
              <a:chOff x="2571473" y="3899647"/>
              <a:chExt cx="844200" cy="2662500"/>
            </a:xfrm>
          </p:grpSpPr>
          <p:cxnSp>
            <p:nvCxnSpPr>
              <p:cNvPr id="512" name="Google Shape;512;p70"/>
              <p:cNvCxnSpPr/>
              <p:nvPr/>
            </p:nvCxnSpPr>
            <p:spPr>
              <a:xfrm flipH="1">
                <a:off x="2971694" y="3899647"/>
                <a:ext cx="27000" cy="266250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513" name="Google Shape;513;p70"/>
              <p:cNvSpPr/>
              <p:nvPr/>
            </p:nvSpPr>
            <p:spPr>
              <a:xfrm>
                <a:off x="2571473" y="6045481"/>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1</a:t>
                </a:r>
                <a:r>
                  <a:rPr lang="en" sz="1800" b="0" i="0" u="none" strike="noStrike" cap="none">
                    <a:solidFill>
                      <a:schemeClr val="dk1"/>
                    </a:solidFill>
                    <a:latin typeface="Calibri"/>
                    <a:ea typeface="Calibri"/>
                    <a:cs typeface="Calibri"/>
                    <a:sym typeface="Calibri"/>
                  </a:rPr>
                  <a:t>=a</a:t>
                </a:r>
                <a:endParaRPr sz="1800" b="0" i="0" u="none" strike="noStrike" cap="none">
                  <a:solidFill>
                    <a:schemeClr val="dk1"/>
                  </a:solidFill>
                  <a:latin typeface="Calibri"/>
                  <a:ea typeface="Calibri"/>
                  <a:cs typeface="Calibri"/>
                  <a:sym typeface="Calibri"/>
                </a:endParaRPr>
              </a:p>
            </p:txBody>
          </p:sp>
        </p:grpSp>
      </p:grpSp>
      <p:sp>
        <p:nvSpPr>
          <p:cNvPr id="514" name="Google Shape;514;p70"/>
          <p:cNvSpPr/>
          <p:nvPr/>
        </p:nvSpPr>
        <p:spPr>
          <a:xfrm>
            <a:off x="6018388" y="4708922"/>
            <a:ext cx="844200" cy="3270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515" name="Google Shape;515;p70"/>
          <p:cNvSpPr/>
          <p:nvPr/>
        </p:nvSpPr>
        <p:spPr>
          <a:xfrm>
            <a:off x="106191" y="2786002"/>
            <a:ext cx="844200" cy="3270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grpSp>
        <p:nvGrpSpPr>
          <p:cNvPr id="516" name="Google Shape;516;p70"/>
          <p:cNvGrpSpPr/>
          <p:nvPr/>
        </p:nvGrpSpPr>
        <p:grpSpPr>
          <a:xfrm>
            <a:off x="691372" y="1396866"/>
            <a:ext cx="6050086" cy="2559859"/>
            <a:chOff x="691372" y="1862488"/>
            <a:chExt cx="6050086" cy="3413146"/>
          </a:xfrm>
        </p:grpSpPr>
        <p:sp>
          <p:nvSpPr>
            <p:cNvPr id="517" name="Google Shape;517;p70"/>
            <p:cNvSpPr/>
            <p:nvPr/>
          </p:nvSpPr>
          <p:spPr>
            <a:xfrm>
              <a:off x="5352316" y="2634420"/>
              <a:ext cx="1079400" cy="4701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2</a:t>
              </a:r>
              <a:r>
                <a:rPr lang="en" sz="1800" b="0" i="0" u="none" strike="noStrike" cap="none">
                  <a:solidFill>
                    <a:schemeClr val="dk1"/>
                  </a:solidFill>
                  <a:latin typeface="Calibri"/>
                  <a:ea typeface="Calibri"/>
                  <a:cs typeface="Calibri"/>
                  <a:sym typeface="Calibri"/>
                </a:rPr>
                <a:t> &lt; b</a:t>
              </a:r>
              <a:endParaRPr sz="1800" b="0" i="0" u="none" strike="noStrike" cap="none">
                <a:solidFill>
                  <a:schemeClr val="dk1"/>
                </a:solidFill>
                <a:latin typeface="Calibri"/>
                <a:ea typeface="Calibri"/>
                <a:cs typeface="Calibri"/>
                <a:sym typeface="Calibri"/>
              </a:endParaRPr>
            </a:p>
          </p:txBody>
        </p:sp>
        <p:sp>
          <p:nvSpPr>
            <p:cNvPr id="518" name="Google Shape;518;p70"/>
            <p:cNvSpPr/>
            <p:nvPr/>
          </p:nvSpPr>
          <p:spPr>
            <a:xfrm>
              <a:off x="5599938" y="1961785"/>
              <a:ext cx="1079400" cy="4701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YES</a:t>
              </a:r>
              <a:endParaRPr sz="1800" b="0" i="0" u="none" strike="noStrike" cap="none">
                <a:solidFill>
                  <a:schemeClr val="dk1"/>
                </a:solidFill>
                <a:latin typeface="Calibri"/>
                <a:ea typeface="Calibri"/>
                <a:cs typeface="Calibri"/>
                <a:sym typeface="Calibri"/>
              </a:endParaRPr>
            </a:p>
          </p:txBody>
        </p:sp>
        <p:cxnSp>
          <p:nvCxnSpPr>
            <p:cNvPr id="519" name="Google Shape;519;p70"/>
            <p:cNvCxnSpPr>
              <a:stCxn id="510" idx="2"/>
              <a:endCxn id="517" idx="0"/>
            </p:cNvCxnSpPr>
            <p:nvPr/>
          </p:nvCxnSpPr>
          <p:spPr>
            <a:xfrm flipH="1">
              <a:off x="5892158" y="1862488"/>
              <a:ext cx="849300" cy="7719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nvGrpSpPr>
            <p:cNvPr id="520" name="Google Shape;520;p70"/>
            <p:cNvGrpSpPr/>
            <p:nvPr/>
          </p:nvGrpSpPr>
          <p:grpSpPr>
            <a:xfrm>
              <a:off x="691372" y="4839734"/>
              <a:ext cx="2280300" cy="435900"/>
              <a:chOff x="691372" y="4839734"/>
              <a:chExt cx="2280300" cy="435900"/>
            </a:xfrm>
          </p:grpSpPr>
          <p:cxnSp>
            <p:nvCxnSpPr>
              <p:cNvPr id="521" name="Google Shape;521;p70"/>
              <p:cNvCxnSpPr/>
              <p:nvPr/>
            </p:nvCxnSpPr>
            <p:spPr>
              <a:xfrm>
                <a:off x="691372" y="5177118"/>
                <a:ext cx="2280300" cy="13500"/>
              </a:xfrm>
              <a:prstGeom prst="straightConnector1">
                <a:avLst/>
              </a:prstGeom>
              <a:noFill/>
              <a:ln w="25400" cap="flat" cmpd="sng">
                <a:solidFill>
                  <a:schemeClr val="accent1"/>
                </a:solidFill>
                <a:prstDash val="lgDashDot"/>
                <a:round/>
                <a:headEnd type="none" w="sm" len="sm"/>
                <a:tailEnd type="none" w="sm" len="sm"/>
              </a:ln>
              <a:effectLst>
                <a:outerShdw blurRad="40000" dist="20000" dir="5400000" rotWithShape="0">
                  <a:srgbClr val="000000">
                    <a:alpha val="37650"/>
                  </a:srgbClr>
                </a:outerShdw>
              </a:effectLst>
            </p:spPr>
          </p:cxnSp>
          <p:sp>
            <p:nvSpPr>
              <p:cNvPr id="522" name="Google Shape;522;p70"/>
              <p:cNvSpPr/>
              <p:nvPr/>
            </p:nvSpPr>
            <p:spPr>
              <a:xfrm>
                <a:off x="800952" y="4839734"/>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2</a:t>
                </a:r>
                <a:r>
                  <a:rPr lang="en" sz="1800" b="0" i="0" u="none" strike="noStrike" cap="none">
                    <a:solidFill>
                      <a:schemeClr val="dk1"/>
                    </a:solidFill>
                    <a:latin typeface="Calibri"/>
                    <a:ea typeface="Calibri"/>
                    <a:cs typeface="Calibri"/>
                    <a:sym typeface="Calibri"/>
                  </a:rPr>
                  <a:t>=b</a:t>
                </a:r>
                <a:endParaRPr sz="1800" b="0" i="0" u="none" strike="noStrike" cap="none">
                  <a:solidFill>
                    <a:schemeClr val="dk1"/>
                  </a:solidFill>
                  <a:latin typeface="Calibri"/>
                  <a:ea typeface="Calibri"/>
                  <a:cs typeface="Calibri"/>
                  <a:sym typeface="Calibri"/>
                </a:endParaRPr>
              </a:p>
            </p:txBody>
          </p:sp>
        </p:grpSp>
      </p:grpSp>
      <p:grpSp>
        <p:nvGrpSpPr>
          <p:cNvPr id="523" name="Google Shape;523;p70"/>
          <p:cNvGrpSpPr/>
          <p:nvPr/>
        </p:nvGrpSpPr>
        <p:grpSpPr>
          <a:xfrm>
            <a:off x="2998694" y="1396866"/>
            <a:ext cx="5269453" cy="2645654"/>
            <a:chOff x="3039035" y="1862488"/>
            <a:chExt cx="5269453" cy="3527539"/>
          </a:xfrm>
        </p:grpSpPr>
        <p:cxnSp>
          <p:nvCxnSpPr>
            <p:cNvPr id="524" name="Google Shape;524;p70"/>
            <p:cNvCxnSpPr>
              <a:stCxn id="510" idx="2"/>
              <a:endCxn id="525" idx="0"/>
            </p:cNvCxnSpPr>
            <p:nvPr/>
          </p:nvCxnSpPr>
          <p:spPr>
            <a:xfrm>
              <a:off x="6781799" y="1862488"/>
              <a:ext cx="958500" cy="8139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nvGrpSpPr>
            <p:cNvPr id="526" name="Google Shape;526;p70"/>
            <p:cNvGrpSpPr/>
            <p:nvPr/>
          </p:nvGrpSpPr>
          <p:grpSpPr>
            <a:xfrm>
              <a:off x="3039035" y="1967589"/>
              <a:ext cx="5269453" cy="3422438"/>
              <a:chOff x="3052482" y="1967589"/>
              <a:chExt cx="5269453" cy="3422438"/>
            </a:xfrm>
          </p:grpSpPr>
          <p:sp>
            <p:nvSpPr>
              <p:cNvPr id="527" name="Google Shape;527;p70"/>
              <p:cNvSpPr/>
              <p:nvPr/>
            </p:nvSpPr>
            <p:spPr>
              <a:xfrm>
                <a:off x="7242535" y="1967589"/>
                <a:ext cx="1079400" cy="4701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NO</a:t>
                </a:r>
                <a:endParaRPr sz="1800" b="0" i="0" u="none" strike="noStrike" cap="none">
                  <a:solidFill>
                    <a:schemeClr val="dk1"/>
                  </a:solidFill>
                  <a:latin typeface="Calibri"/>
                  <a:ea typeface="Calibri"/>
                  <a:cs typeface="Calibri"/>
                  <a:sym typeface="Calibri"/>
                </a:endParaRPr>
              </a:p>
            </p:txBody>
          </p:sp>
          <p:sp>
            <p:nvSpPr>
              <p:cNvPr id="525" name="Google Shape;525;p70"/>
              <p:cNvSpPr/>
              <p:nvPr/>
            </p:nvSpPr>
            <p:spPr>
              <a:xfrm>
                <a:off x="7214046" y="2676530"/>
                <a:ext cx="1079400" cy="4701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 </a:t>
                </a:r>
                <a:r>
                  <a:rPr lang="en" sz="1800" b="0" i="0" u="none" strike="noStrike" cap="none" baseline="-25000">
                    <a:solidFill>
                      <a:schemeClr val="dk1"/>
                    </a:solidFill>
                    <a:latin typeface="Calibri"/>
                    <a:ea typeface="Calibri"/>
                    <a:cs typeface="Calibri"/>
                    <a:sym typeface="Calibri"/>
                  </a:rPr>
                  <a:t>2</a:t>
                </a:r>
                <a:r>
                  <a:rPr lang="en" sz="1800" b="0" i="0" u="none" strike="noStrike" cap="none">
                    <a:solidFill>
                      <a:schemeClr val="dk1"/>
                    </a:solidFill>
                    <a:latin typeface="Calibri"/>
                    <a:ea typeface="Calibri"/>
                    <a:cs typeface="Calibri"/>
                    <a:sym typeface="Calibri"/>
                  </a:rPr>
                  <a:t>&lt; c</a:t>
                </a:r>
                <a:endParaRPr sz="1800" b="0" i="0" u="none" strike="noStrike" cap="none">
                  <a:solidFill>
                    <a:schemeClr val="dk1"/>
                  </a:solidFill>
                  <a:latin typeface="Calibri"/>
                  <a:ea typeface="Calibri"/>
                  <a:cs typeface="Calibri"/>
                  <a:sym typeface="Calibri"/>
                </a:endParaRPr>
              </a:p>
            </p:txBody>
          </p:sp>
          <p:grpSp>
            <p:nvGrpSpPr>
              <p:cNvPr id="528" name="Google Shape;528;p70"/>
              <p:cNvGrpSpPr/>
              <p:nvPr/>
            </p:nvGrpSpPr>
            <p:grpSpPr>
              <a:xfrm>
                <a:off x="3052482" y="4911452"/>
                <a:ext cx="3563400" cy="478575"/>
                <a:chOff x="3025588" y="4911452"/>
                <a:chExt cx="3563400" cy="478575"/>
              </a:xfrm>
            </p:grpSpPr>
            <p:cxnSp>
              <p:nvCxnSpPr>
                <p:cNvPr id="529" name="Google Shape;529;p70"/>
                <p:cNvCxnSpPr/>
                <p:nvPr/>
              </p:nvCxnSpPr>
              <p:spPr>
                <a:xfrm>
                  <a:off x="3025588" y="5390027"/>
                  <a:ext cx="3563400"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530" name="Google Shape;530;p70"/>
                <p:cNvSpPr/>
                <p:nvPr/>
              </p:nvSpPr>
              <p:spPr>
                <a:xfrm>
                  <a:off x="3185554" y="4911452"/>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2</a:t>
                  </a:r>
                  <a:r>
                    <a:rPr lang="en" sz="1800" b="0" i="0" u="none" strike="noStrike" cap="none">
                      <a:solidFill>
                        <a:schemeClr val="dk1"/>
                      </a:solidFill>
                      <a:latin typeface="Calibri"/>
                      <a:ea typeface="Calibri"/>
                      <a:cs typeface="Calibri"/>
                      <a:sym typeface="Calibri"/>
                    </a:rPr>
                    <a:t>= c</a:t>
                  </a:r>
                  <a:endParaRPr sz="1800" b="0" i="0" u="none" strike="noStrike" cap="none">
                    <a:solidFill>
                      <a:schemeClr val="dk1"/>
                    </a:solidFill>
                    <a:latin typeface="Calibri"/>
                    <a:ea typeface="Calibri"/>
                    <a:cs typeface="Calibri"/>
                    <a:sym typeface="Calibri"/>
                  </a:endParaRPr>
                </a:p>
              </p:txBody>
            </p:sp>
          </p:grpSp>
        </p:grpSp>
      </p:grpSp>
      <p:grpSp>
        <p:nvGrpSpPr>
          <p:cNvPr id="531" name="Google Shape;531;p70"/>
          <p:cNvGrpSpPr/>
          <p:nvPr/>
        </p:nvGrpSpPr>
        <p:grpSpPr>
          <a:xfrm>
            <a:off x="6777314" y="2358351"/>
            <a:ext cx="1143631" cy="931500"/>
            <a:chOff x="6777314" y="3157915"/>
            <a:chExt cx="1143631" cy="1242000"/>
          </a:xfrm>
        </p:grpSpPr>
        <p:sp>
          <p:nvSpPr>
            <p:cNvPr id="532" name="Google Shape;532;p70"/>
            <p:cNvSpPr/>
            <p:nvPr/>
          </p:nvSpPr>
          <p:spPr>
            <a:xfrm>
              <a:off x="6777314" y="3929815"/>
              <a:ext cx="762000" cy="4701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-0.5</a:t>
              </a:r>
              <a:endParaRPr sz="1800" b="0" i="0" u="none" strike="noStrike" cap="none">
                <a:solidFill>
                  <a:schemeClr val="dk1"/>
                </a:solidFill>
                <a:latin typeface="Calibri"/>
                <a:ea typeface="Calibri"/>
                <a:cs typeface="Calibri"/>
                <a:sym typeface="Calibri"/>
              </a:endParaRPr>
            </a:p>
          </p:txBody>
        </p:sp>
        <p:sp>
          <p:nvSpPr>
            <p:cNvPr id="533" name="Google Shape;533;p70"/>
            <p:cNvSpPr/>
            <p:nvPr/>
          </p:nvSpPr>
          <p:spPr>
            <a:xfrm>
              <a:off x="6841545" y="3257180"/>
              <a:ext cx="1079400" cy="4701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YES</a:t>
              </a:r>
              <a:endParaRPr sz="1800" b="0" i="0" u="none" strike="noStrike" cap="none">
                <a:solidFill>
                  <a:schemeClr val="dk1"/>
                </a:solidFill>
                <a:latin typeface="Calibri"/>
                <a:ea typeface="Calibri"/>
                <a:cs typeface="Calibri"/>
                <a:sym typeface="Calibri"/>
              </a:endParaRPr>
            </a:p>
          </p:txBody>
        </p:sp>
        <p:cxnSp>
          <p:nvCxnSpPr>
            <p:cNvPr id="534" name="Google Shape;534;p70"/>
            <p:cNvCxnSpPr>
              <a:endCxn id="532" idx="0"/>
            </p:cNvCxnSpPr>
            <p:nvPr/>
          </p:nvCxnSpPr>
          <p:spPr>
            <a:xfrm flipH="1">
              <a:off x="7158314" y="3157915"/>
              <a:ext cx="565200" cy="7719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grpSp>
        <p:nvGrpSpPr>
          <p:cNvPr id="535" name="Google Shape;535;p70"/>
          <p:cNvGrpSpPr/>
          <p:nvPr/>
        </p:nvGrpSpPr>
        <p:grpSpPr>
          <a:xfrm>
            <a:off x="4513531" y="2316072"/>
            <a:ext cx="2227739" cy="961606"/>
            <a:chOff x="4513531" y="3088096"/>
            <a:chExt cx="2227739" cy="1282141"/>
          </a:xfrm>
        </p:grpSpPr>
        <p:grpSp>
          <p:nvGrpSpPr>
            <p:cNvPr id="536" name="Google Shape;536;p70"/>
            <p:cNvGrpSpPr/>
            <p:nvPr/>
          </p:nvGrpSpPr>
          <p:grpSpPr>
            <a:xfrm>
              <a:off x="4513531" y="3218092"/>
              <a:ext cx="2227739" cy="1152145"/>
              <a:chOff x="5946712" y="1983442"/>
              <a:chExt cx="2736108" cy="1351331"/>
            </a:xfrm>
          </p:grpSpPr>
          <p:sp>
            <p:nvSpPr>
              <p:cNvPr id="537" name="Google Shape;537;p70"/>
              <p:cNvSpPr/>
              <p:nvPr/>
            </p:nvSpPr>
            <p:spPr>
              <a:xfrm>
                <a:off x="5946712" y="2765525"/>
                <a:ext cx="882900" cy="5514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538" name="Google Shape;538;p70"/>
              <p:cNvSpPr/>
              <p:nvPr/>
            </p:nvSpPr>
            <p:spPr>
              <a:xfrm>
                <a:off x="7605154" y="2783373"/>
                <a:ext cx="948900" cy="5514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539" name="Google Shape;539;p70"/>
              <p:cNvSpPr/>
              <p:nvPr/>
            </p:nvSpPr>
            <p:spPr>
              <a:xfrm>
                <a:off x="6136725" y="1992406"/>
                <a:ext cx="1250700" cy="5514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YES</a:t>
                </a:r>
                <a:endParaRPr sz="1800" b="0" i="0" u="none" strike="noStrike" cap="none">
                  <a:solidFill>
                    <a:schemeClr val="dk1"/>
                  </a:solidFill>
                  <a:latin typeface="Calibri"/>
                  <a:ea typeface="Calibri"/>
                  <a:cs typeface="Calibri"/>
                  <a:sym typeface="Calibri"/>
                </a:endParaRPr>
              </a:p>
            </p:txBody>
          </p:sp>
          <p:sp>
            <p:nvSpPr>
              <p:cNvPr id="540" name="Google Shape;540;p70"/>
              <p:cNvSpPr/>
              <p:nvPr/>
            </p:nvSpPr>
            <p:spPr>
              <a:xfrm>
                <a:off x="7432120" y="1983442"/>
                <a:ext cx="1250700" cy="5514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NO</a:t>
                </a:r>
                <a:endParaRPr sz="1800" b="0" i="0" u="none" strike="noStrike" cap="none">
                  <a:solidFill>
                    <a:schemeClr val="dk1"/>
                  </a:solidFill>
                  <a:latin typeface="Calibri"/>
                  <a:ea typeface="Calibri"/>
                  <a:cs typeface="Calibri"/>
                  <a:sym typeface="Calibri"/>
                </a:endParaRPr>
              </a:p>
            </p:txBody>
          </p:sp>
        </p:grpSp>
        <p:grpSp>
          <p:nvGrpSpPr>
            <p:cNvPr id="541" name="Google Shape;541;p70"/>
            <p:cNvGrpSpPr/>
            <p:nvPr/>
          </p:nvGrpSpPr>
          <p:grpSpPr>
            <a:xfrm>
              <a:off x="4872960" y="3088096"/>
              <a:ext cx="1310146" cy="811994"/>
              <a:chOff x="4872960" y="3088096"/>
              <a:chExt cx="1310146" cy="811994"/>
            </a:xfrm>
          </p:grpSpPr>
          <p:cxnSp>
            <p:nvCxnSpPr>
              <p:cNvPr id="542" name="Google Shape;542;p70"/>
              <p:cNvCxnSpPr>
                <a:endCxn id="537" idx="0"/>
              </p:cNvCxnSpPr>
              <p:nvPr/>
            </p:nvCxnSpPr>
            <p:spPr>
              <a:xfrm flipH="1">
                <a:off x="4872960" y="3088096"/>
                <a:ext cx="819600" cy="7968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543" name="Google Shape;543;p70"/>
              <p:cNvCxnSpPr/>
              <p:nvPr/>
            </p:nvCxnSpPr>
            <p:spPr>
              <a:xfrm>
                <a:off x="5719605" y="3101790"/>
                <a:ext cx="463500" cy="7983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grpSp>
      <p:grpSp>
        <p:nvGrpSpPr>
          <p:cNvPr id="544" name="Google Shape;544;p70"/>
          <p:cNvGrpSpPr/>
          <p:nvPr/>
        </p:nvGrpSpPr>
        <p:grpSpPr>
          <a:xfrm>
            <a:off x="7699958" y="2359973"/>
            <a:ext cx="1339151" cy="943326"/>
            <a:chOff x="7699958" y="3146630"/>
            <a:chExt cx="1339151" cy="1257768"/>
          </a:xfrm>
        </p:grpSpPr>
        <p:grpSp>
          <p:nvGrpSpPr>
            <p:cNvPr id="545" name="Google Shape;545;p70"/>
            <p:cNvGrpSpPr/>
            <p:nvPr/>
          </p:nvGrpSpPr>
          <p:grpSpPr>
            <a:xfrm>
              <a:off x="7699958" y="3146630"/>
              <a:ext cx="1339151" cy="771600"/>
              <a:chOff x="7699958" y="3146630"/>
              <a:chExt cx="1339151" cy="771600"/>
            </a:xfrm>
          </p:grpSpPr>
          <p:sp>
            <p:nvSpPr>
              <p:cNvPr id="546" name="Google Shape;546;p70"/>
              <p:cNvSpPr/>
              <p:nvPr/>
            </p:nvSpPr>
            <p:spPr>
              <a:xfrm>
                <a:off x="7959709" y="3249537"/>
                <a:ext cx="1079400" cy="470100"/>
              </a:xfrm>
              <a:prstGeom prst="rect">
                <a:avLst/>
              </a:prstGeom>
              <a:no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NO</a:t>
                </a:r>
                <a:endParaRPr sz="1800" b="0" i="0" u="none" strike="noStrike" cap="none">
                  <a:solidFill>
                    <a:schemeClr val="dk1"/>
                  </a:solidFill>
                  <a:latin typeface="Calibri"/>
                  <a:ea typeface="Calibri"/>
                  <a:cs typeface="Calibri"/>
                  <a:sym typeface="Calibri"/>
                </a:endParaRPr>
              </a:p>
            </p:txBody>
          </p:sp>
          <p:cxnSp>
            <p:nvCxnSpPr>
              <p:cNvPr id="547" name="Google Shape;547;p70"/>
              <p:cNvCxnSpPr>
                <a:stCxn id="525" idx="2"/>
              </p:cNvCxnSpPr>
              <p:nvPr/>
            </p:nvCxnSpPr>
            <p:spPr>
              <a:xfrm>
                <a:off x="7699958" y="3146630"/>
                <a:ext cx="449100" cy="7716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sp>
          <p:nvSpPr>
            <p:cNvPr id="548" name="Google Shape;548;p70"/>
            <p:cNvSpPr/>
            <p:nvPr/>
          </p:nvSpPr>
          <p:spPr>
            <a:xfrm>
              <a:off x="7803769" y="3934298"/>
              <a:ext cx="762000" cy="470100"/>
            </a:xfrm>
            <a:prstGeom prst="rect">
              <a:avLst/>
            </a:prstGeom>
            <a:solidFill>
              <a:schemeClr val="lt1"/>
            </a:solidFill>
            <a:ln w="254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0.33</a:t>
              </a:r>
              <a:endParaRPr sz="1800" b="0" i="0" u="none" strike="noStrike" cap="none">
                <a:solidFill>
                  <a:schemeClr val="dk1"/>
                </a:solidFill>
                <a:latin typeface="Calibri"/>
                <a:ea typeface="Calibri"/>
                <a:cs typeface="Calibri"/>
                <a:sym typeface="Calibri"/>
              </a:endParaRPr>
            </a:p>
          </p:txBody>
        </p:sp>
      </p:grpSp>
      <p:sp>
        <p:nvSpPr>
          <p:cNvPr id="549" name="Google Shape;549;p70"/>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200">
                <a:latin typeface="Microsoft Yahei"/>
                <a:ea typeface="Microsoft Yahei"/>
                <a:cs typeface="Microsoft Yahei"/>
                <a:sym typeface="Microsoft Yahei"/>
              </a:rPr>
              <a:t>Weak Decision Tree Training</a:t>
            </a:r>
            <a:endParaRPr sz="4400" i="0" u="none" strike="noStrike" cap="none">
              <a:solidFill>
                <a:schemeClr val="dk1"/>
              </a:solidFill>
              <a:latin typeface="Microsoft Yahei"/>
              <a:ea typeface="Microsoft Yahei"/>
              <a:cs typeface="Microsoft Yahei"/>
              <a:sym typeface="Microsoft Yahei"/>
            </a:endParaRPr>
          </a:p>
        </p:txBody>
      </p:sp>
      <p:sp>
        <p:nvSpPr>
          <p:cNvPr id="550" name="Google Shape;550;p70"/>
          <p:cNvSpPr txBox="1">
            <a:spLocks noGrp="1"/>
          </p:cNvSpPr>
          <p:nvPr>
            <p:ph type="body" idx="1"/>
          </p:nvPr>
        </p:nvSpPr>
        <p:spPr>
          <a:xfrm>
            <a:off x="457200" y="1063375"/>
            <a:ext cx="4442700" cy="1331400"/>
          </a:xfrm>
          <a:prstGeom prst="rect">
            <a:avLst/>
          </a:prstGeom>
        </p:spPr>
        <p:txBody>
          <a:bodyPr spcFirstLastPara="1" wrap="square" lIns="91425" tIns="45700" rIns="91425" bIns="45700" anchor="t" anchorCtr="0">
            <a:noAutofit/>
          </a:bodyPr>
          <a:lstStyle/>
          <a:p>
            <a:pPr marL="0" lvl="0" indent="0" rtl="0">
              <a:spcBef>
                <a:spcPts val="640"/>
              </a:spcBef>
              <a:spcAft>
                <a:spcPts val="0"/>
              </a:spcAft>
              <a:buNone/>
            </a:pPr>
            <a:r>
              <a:rPr lang="en" sz="1800">
                <a:solidFill>
                  <a:srgbClr val="666666"/>
                </a:solidFill>
              </a:rPr>
              <a:t>为避免过拟合，实际建立过程会进行限制</a:t>
            </a:r>
            <a:endParaRPr sz="1800">
              <a:solidFill>
                <a:srgbClr val="666666"/>
              </a:solidFill>
            </a:endParaRPr>
          </a:p>
          <a:p>
            <a:pPr marL="0" lvl="0" indent="0">
              <a:spcBef>
                <a:spcPts val="640"/>
              </a:spcBef>
              <a:spcAft>
                <a:spcPts val="0"/>
              </a:spcAft>
              <a:buNone/>
            </a:pPr>
            <a:r>
              <a:rPr lang="en" sz="1800">
                <a:solidFill>
                  <a:srgbClr val="666666"/>
                </a:solidFill>
              </a:rPr>
              <a:t>但这样限制了模型的表达能力，单棵决策树很难产生较好的预测效果</a:t>
            </a:r>
            <a:endParaRPr sz="1800">
              <a:solidFill>
                <a:srgbClr val="6666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09"/>
                                        </p:tgtEl>
                                        <p:attrNameLst>
                                          <p:attrName>style.visibility</p:attrName>
                                        </p:attrNameLst>
                                      </p:cBhvr>
                                      <p:to>
                                        <p:strVal val="visible"/>
                                      </p:to>
                                    </p:set>
                                    <p:anim calcmode="lin" valueType="num">
                                      <p:cBhvr additive="base">
                                        <p:cTn id="7" dur="500"/>
                                        <p:tgtEl>
                                          <p:spTgt spid="509"/>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16"/>
                                        </p:tgtEl>
                                        <p:attrNameLst>
                                          <p:attrName>style.visibility</p:attrName>
                                        </p:attrNameLst>
                                      </p:cBhvr>
                                      <p:to>
                                        <p:strVal val="visible"/>
                                      </p:to>
                                    </p:set>
                                    <p:anim calcmode="lin" valueType="num">
                                      <p:cBhvr additive="base">
                                        <p:cTn id="12" dur="500"/>
                                        <p:tgtEl>
                                          <p:spTgt spid="516"/>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535"/>
                                        </p:tgtEl>
                                        <p:attrNameLst>
                                          <p:attrName>style.visibility</p:attrName>
                                        </p:attrNameLst>
                                      </p:cBhvr>
                                      <p:to>
                                        <p:strVal val="visible"/>
                                      </p:to>
                                    </p:set>
                                    <p:anim calcmode="lin" valueType="num">
                                      <p:cBhvr additive="base">
                                        <p:cTn id="17" dur="500"/>
                                        <p:tgtEl>
                                          <p:spTgt spid="535"/>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523"/>
                                        </p:tgtEl>
                                        <p:attrNameLst>
                                          <p:attrName>style.visibility</p:attrName>
                                        </p:attrNameLst>
                                      </p:cBhvr>
                                      <p:to>
                                        <p:strVal val="visible"/>
                                      </p:to>
                                    </p:set>
                                    <p:anim calcmode="lin" valueType="num">
                                      <p:cBhvr additive="base">
                                        <p:cTn id="22" dur="500"/>
                                        <p:tgtEl>
                                          <p:spTgt spid="523"/>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531"/>
                                        </p:tgtEl>
                                        <p:attrNameLst>
                                          <p:attrName>style.visibility</p:attrName>
                                        </p:attrNameLst>
                                      </p:cBhvr>
                                      <p:to>
                                        <p:strVal val="visible"/>
                                      </p:to>
                                    </p:set>
                                    <p:anim calcmode="lin" valueType="num">
                                      <p:cBhvr additive="base">
                                        <p:cTn id="27" dur="500"/>
                                        <p:tgtEl>
                                          <p:spTgt spid="531"/>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544"/>
                                        </p:tgtEl>
                                        <p:attrNameLst>
                                          <p:attrName>style.visibility</p:attrName>
                                        </p:attrNameLst>
                                      </p:cBhvr>
                                      <p:to>
                                        <p:strVal val="visible"/>
                                      </p:to>
                                    </p:set>
                                    <p:anim calcmode="lin" valueType="num">
                                      <p:cBhvr additive="base">
                                        <p:cTn id="32" dur="500"/>
                                        <p:tgtEl>
                                          <p:spTgt spid="5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1"/>
          <p:cNvSpPr txBox="1">
            <a:spLocks noGrp="1"/>
          </p:cNvSpPr>
          <p:nvPr>
            <p:ph type="title"/>
          </p:nvPr>
        </p:nvSpPr>
        <p:spPr>
          <a:xfrm>
            <a:off x="457200" y="204800"/>
            <a:ext cx="5936400" cy="8715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200" b="0">
                <a:latin typeface="Microsoft Yahei"/>
                <a:ea typeface="Microsoft Yahei"/>
                <a:cs typeface="Microsoft Yahei"/>
                <a:sym typeface="Microsoft Yahei"/>
              </a:rPr>
              <a:t>Gradient Boosting</a:t>
            </a:r>
            <a:endParaRPr sz="4400" b="0" i="0" u="none" strike="noStrike" cap="none">
              <a:solidFill>
                <a:schemeClr val="dk1"/>
              </a:solidFill>
              <a:latin typeface="Microsoft Yahei"/>
              <a:ea typeface="Microsoft Yahei"/>
              <a:cs typeface="Microsoft Yahei"/>
              <a:sym typeface="Microsoft Yahei"/>
            </a:endParaRPr>
          </a:p>
        </p:txBody>
      </p:sp>
      <p:sp>
        <p:nvSpPr>
          <p:cNvPr id="556" name="Google Shape;556;p71"/>
          <p:cNvSpPr txBox="1">
            <a:spLocks noGrp="1"/>
          </p:cNvSpPr>
          <p:nvPr>
            <p:ph type="body" idx="2"/>
          </p:nvPr>
        </p:nvSpPr>
        <p:spPr>
          <a:xfrm>
            <a:off x="457200" y="1076325"/>
            <a:ext cx="3008400" cy="3518400"/>
          </a:xfrm>
          <a:prstGeom prst="rect">
            <a:avLst/>
          </a:prstGeom>
        </p:spPr>
        <p:txBody>
          <a:bodyPr spcFirstLastPara="1" wrap="square" lIns="91425" tIns="45700" rIns="91425" bIns="45700" anchor="t" anchorCtr="0">
            <a:noAutofit/>
          </a:bodyPr>
          <a:lstStyle/>
          <a:p>
            <a:pPr marL="0" lvl="0" indent="0" rtl="0">
              <a:spcBef>
                <a:spcPts val="640"/>
              </a:spcBef>
              <a:spcAft>
                <a:spcPts val="0"/>
              </a:spcAft>
              <a:buNone/>
            </a:pPr>
            <a:r>
              <a:rPr lang="en" sz="1800">
                <a:highlight>
                  <a:srgbClr val="FFFFFF"/>
                </a:highlight>
                <a:latin typeface="Microsoft Yahei"/>
                <a:ea typeface="Microsoft Yahei"/>
                <a:cs typeface="Microsoft Yahei"/>
                <a:sym typeface="Microsoft Yahei"/>
              </a:rPr>
              <a:t>每一次的计算是为了减少上一次的残差</a:t>
            </a:r>
            <a:r>
              <a:rPr lang="en" sz="1800">
                <a:solidFill>
                  <a:srgbClr val="666666"/>
                </a:solidFill>
                <a:highlight>
                  <a:srgbClr val="FFFFFF"/>
                </a:highlight>
                <a:latin typeface="Microsoft Yahei"/>
                <a:ea typeface="Microsoft Yahei"/>
                <a:cs typeface="Microsoft Yahei"/>
                <a:sym typeface="Microsoft Yahei"/>
              </a:rPr>
              <a:t>(residual)</a:t>
            </a:r>
            <a:r>
              <a:rPr lang="en" sz="1800">
                <a:highlight>
                  <a:srgbClr val="FFFFFF"/>
                </a:highlight>
                <a:latin typeface="Microsoft Yahei"/>
                <a:ea typeface="Microsoft Yahei"/>
                <a:cs typeface="Microsoft Yahei"/>
                <a:sym typeface="Microsoft Yahei"/>
              </a:rPr>
              <a:t>，而为了消除残差，在</a:t>
            </a:r>
            <a:r>
              <a:rPr lang="en" sz="1800">
                <a:solidFill>
                  <a:srgbClr val="CC0000"/>
                </a:solidFill>
                <a:highlight>
                  <a:srgbClr val="FFFFFF"/>
                </a:highlight>
                <a:latin typeface="Microsoft Yahei"/>
                <a:ea typeface="Microsoft Yahei"/>
                <a:cs typeface="Microsoft Yahei"/>
                <a:sym typeface="Microsoft Yahei"/>
              </a:rPr>
              <a:t>残差减少的梯度(Gradient)方向</a:t>
            </a:r>
            <a:r>
              <a:rPr lang="en" sz="1800">
                <a:highlight>
                  <a:srgbClr val="FFFFFF"/>
                </a:highlight>
                <a:latin typeface="Microsoft Yahei"/>
                <a:ea typeface="Microsoft Yahei"/>
                <a:cs typeface="Microsoft Yahei"/>
                <a:sym typeface="Microsoft Yahei"/>
              </a:rPr>
              <a:t>上建立一个新的模型</a:t>
            </a:r>
            <a:endParaRPr sz="1800">
              <a:highlight>
                <a:srgbClr val="FFFFFF"/>
              </a:highlight>
              <a:latin typeface="Microsoft Yahei"/>
              <a:ea typeface="Microsoft Yahei"/>
              <a:cs typeface="Microsoft Yahei"/>
              <a:sym typeface="Microsoft Yahei"/>
            </a:endParaRPr>
          </a:p>
          <a:p>
            <a:pPr marL="0" lvl="0" indent="0" rtl="0">
              <a:spcBef>
                <a:spcPts val="640"/>
              </a:spcBef>
              <a:spcAft>
                <a:spcPts val="0"/>
              </a:spcAft>
              <a:buNone/>
            </a:pPr>
            <a:r>
              <a:rPr lang="en" sz="1800">
                <a:highlight>
                  <a:srgbClr val="FFFFFF"/>
                </a:highlight>
                <a:latin typeface="Microsoft Yahei"/>
                <a:ea typeface="Microsoft Yahei"/>
                <a:cs typeface="Microsoft Yahei"/>
                <a:sym typeface="Microsoft Yahei"/>
              </a:rPr>
              <a:t>算法在会关注那些梯度比较大的样本，跟Boosting的意思类似，因此叫Gradient Boosting</a:t>
            </a:r>
            <a:endParaRPr sz="1800">
              <a:highlight>
                <a:srgbClr val="FFFFFF"/>
              </a:highlight>
              <a:latin typeface="Microsoft Yahei"/>
              <a:ea typeface="Microsoft Yahei"/>
              <a:cs typeface="Microsoft Yahei"/>
              <a:sym typeface="Microsoft Yahei"/>
            </a:endParaRPr>
          </a:p>
        </p:txBody>
      </p:sp>
      <p:pic>
        <p:nvPicPr>
          <p:cNvPr id="557" name="Google Shape;557;p71"/>
          <p:cNvPicPr preferRelativeResize="0"/>
          <p:nvPr/>
        </p:nvPicPr>
        <p:blipFill>
          <a:blip r:embed="rId3">
            <a:alphaModFix/>
          </a:blip>
          <a:stretch>
            <a:fillRect/>
          </a:stretch>
        </p:blipFill>
        <p:spPr>
          <a:xfrm>
            <a:off x="3554750" y="1341500"/>
            <a:ext cx="5373600" cy="3582400"/>
          </a:xfrm>
          <a:prstGeom prst="rect">
            <a:avLst/>
          </a:prstGeom>
          <a:noFill/>
          <a:ln>
            <a:noFill/>
          </a:ln>
        </p:spPr>
      </p:pic>
      <p:sp>
        <p:nvSpPr>
          <p:cNvPr id="558" name="Google Shape;558;p71"/>
          <p:cNvSpPr txBox="1"/>
          <p:nvPr/>
        </p:nvSpPr>
        <p:spPr>
          <a:xfrm>
            <a:off x="3554750" y="1076300"/>
            <a:ext cx="5174400" cy="2652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 sz="1200" u="sng">
                <a:solidFill>
                  <a:srgbClr val="3C78D8"/>
                </a:solidFill>
                <a:latin typeface="Cambria"/>
                <a:ea typeface="Cambria"/>
                <a:cs typeface="Cambria"/>
                <a:sym typeface="Cambria"/>
                <a:hlinkClick r:id="rId4"/>
              </a:rPr>
              <a:t>https://en.wikipedia.org/wiki/Gradient_boosting#Algorithm</a:t>
            </a:r>
            <a:endParaRPr sz="1200">
              <a:solidFill>
                <a:srgbClr val="3C78D8"/>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563"/>
        <p:cNvGrpSpPr/>
        <p:nvPr/>
      </p:nvGrpSpPr>
      <p:grpSpPr>
        <a:xfrm>
          <a:off x="0" y="0"/>
          <a:ext cx="0" cy="0"/>
          <a:chOff x="0" y="0"/>
          <a:chExt cx="0" cy="0"/>
        </a:xfrm>
      </p:grpSpPr>
      <p:grpSp>
        <p:nvGrpSpPr>
          <p:cNvPr id="564" name="Google Shape;564;p72"/>
          <p:cNvGrpSpPr/>
          <p:nvPr/>
        </p:nvGrpSpPr>
        <p:grpSpPr>
          <a:xfrm>
            <a:off x="-76186" y="1862658"/>
            <a:ext cx="4273755" cy="1256618"/>
            <a:chOff x="434820" y="2281794"/>
            <a:chExt cx="5669614" cy="1977992"/>
          </a:xfrm>
        </p:grpSpPr>
        <p:grpSp>
          <p:nvGrpSpPr>
            <p:cNvPr id="565" name="Google Shape;565;p72"/>
            <p:cNvGrpSpPr/>
            <p:nvPr/>
          </p:nvGrpSpPr>
          <p:grpSpPr>
            <a:xfrm>
              <a:off x="434820" y="2281794"/>
              <a:ext cx="5669614" cy="1977992"/>
              <a:chOff x="571260" y="3617124"/>
              <a:chExt cx="5669614" cy="2243638"/>
            </a:xfrm>
          </p:grpSpPr>
          <p:grpSp>
            <p:nvGrpSpPr>
              <p:cNvPr id="566" name="Google Shape;566;p72"/>
              <p:cNvGrpSpPr/>
              <p:nvPr/>
            </p:nvGrpSpPr>
            <p:grpSpPr>
              <a:xfrm>
                <a:off x="779902" y="3617124"/>
                <a:ext cx="5460972" cy="2243638"/>
                <a:chOff x="389941" y="3666567"/>
                <a:chExt cx="6472647" cy="3201996"/>
              </a:xfrm>
            </p:grpSpPr>
            <p:grpSp>
              <p:nvGrpSpPr>
                <p:cNvPr id="567" name="Google Shape;567;p72"/>
                <p:cNvGrpSpPr/>
                <p:nvPr/>
              </p:nvGrpSpPr>
              <p:grpSpPr>
                <a:xfrm>
                  <a:off x="389941" y="3680055"/>
                  <a:ext cx="6172093" cy="3188507"/>
                  <a:chOff x="1304364" y="2442931"/>
                  <a:chExt cx="6333600" cy="3188507"/>
                </a:xfrm>
              </p:grpSpPr>
              <p:sp>
                <p:nvSpPr>
                  <p:cNvPr id="568" name="Google Shape;568;p72"/>
                  <p:cNvSpPr/>
                  <p:nvPr/>
                </p:nvSpPr>
                <p:spPr>
                  <a:xfrm>
                    <a:off x="1304364" y="2699838"/>
                    <a:ext cx="6333600" cy="2931600"/>
                  </a:xfrm>
                  <a:prstGeom prst="rect">
                    <a:avLst/>
                  </a:prstGeom>
                  <a:gradFill>
                    <a:gsLst>
                      <a:gs pos="0">
                        <a:srgbClr val="FFBB82"/>
                      </a:gs>
                      <a:gs pos="35000">
                        <a:srgbClr val="FFCFA8"/>
                      </a:gs>
                      <a:gs pos="100000">
                        <a:srgbClr val="FFEBD9"/>
                      </a:gs>
                    </a:gsLst>
                    <a:lin ang="16200038" scaled="0"/>
                  </a:gradFill>
                  <a:ln>
                    <a:noFill/>
                  </a:ln>
                  <a:effectLst>
                    <a:outerShdw blurRad="57785" dist="33020" dir="3180000" algn="ctr">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569" name="Google Shape;569;p72"/>
                  <p:cNvSpPr/>
                  <p:nvPr/>
                </p:nvSpPr>
                <p:spPr>
                  <a:xfrm>
                    <a:off x="2380129" y="31466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0" name="Google Shape;570;p72"/>
                  <p:cNvSpPr/>
                  <p:nvPr/>
                </p:nvSpPr>
                <p:spPr>
                  <a:xfrm>
                    <a:off x="2021543" y="3393141"/>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1" name="Google Shape;571;p72"/>
                  <p:cNvSpPr/>
                  <p:nvPr/>
                </p:nvSpPr>
                <p:spPr>
                  <a:xfrm>
                    <a:off x="2532529" y="32990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2" name="Google Shape;572;p72"/>
                  <p:cNvSpPr/>
                  <p:nvPr/>
                </p:nvSpPr>
                <p:spPr>
                  <a:xfrm>
                    <a:off x="2837329" y="36038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3" name="Google Shape;573;p72"/>
                  <p:cNvSpPr/>
                  <p:nvPr/>
                </p:nvSpPr>
                <p:spPr>
                  <a:xfrm>
                    <a:off x="2286000" y="4717677"/>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4" name="Google Shape;574;p72"/>
                  <p:cNvSpPr/>
                  <p:nvPr/>
                </p:nvSpPr>
                <p:spPr>
                  <a:xfrm>
                    <a:off x="2068607" y="4155142"/>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5" name="Google Shape;575;p72"/>
                  <p:cNvSpPr/>
                  <p:nvPr/>
                </p:nvSpPr>
                <p:spPr>
                  <a:xfrm>
                    <a:off x="3294529" y="4450975"/>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6" name="Google Shape;576;p72"/>
                  <p:cNvSpPr/>
                  <p:nvPr/>
                </p:nvSpPr>
                <p:spPr>
                  <a:xfrm>
                    <a:off x="5325039" y="4253750"/>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7" name="Google Shape;577;p72"/>
                  <p:cNvSpPr/>
                  <p:nvPr/>
                </p:nvSpPr>
                <p:spPr>
                  <a:xfrm>
                    <a:off x="5970494" y="491714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8" name="Google Shape;578;p72"/>
                  <p:cNvSpPr/>
                  <p:nvPr/>
                </p:nvSpPr>
                <p:spPr>
                  <a:xfrm>
                    <a:off x="6736977" y="305248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79" name="Google Shape;579;p72"/>
                  <p:cNvSpPr/>
                  <p:nvPr/>
                </p:nvSpPr>
                <p:spPr>
                  <a:xfrm>
                    <a:off x="4894729" y="2958352"/>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0" name="Google Shape;580;p72"/>
                  <p:cNvSpPr/>
                  <p:nvPr/>
                </p:nvSpPr>
                <p:spPr>
                  <a:xfrm>
                    <a:off x="7086600" y="4964207"/>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1" name="Google Shape;581;p72"/>
                  <p:cNvSpPr/>
                  <p:nvPr/>
                </p:nvSpPr>
                <p:spPr>
                  <a:xfrm>
                    <a:off x="4941793" y="5022477"/>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582" name="Google Shape;582;p72"/>
                  <p:cNvSpPr/>
                  <p:nvPr/>
                </p:nvSpPr>
                <p:spPr>
                  <a:xfrm>
                    <a:off x="5571559" y="3594854"/>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583" name="Google Shape;583;p72"/>
                  <p:cNvCxnSpPr/>
                  <p:nvPr/>
                </p:nvCxnSpPr>
                <p:spPr>
                  <a:xfrm rot="10800000">
                    <a:off x="1613647" y="2442931"/>
                    <a:ext cx="0" cy="2882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584" name="Google Shape;584;p72"/>
                  <p:cNvCxnSpPr/>
                  <p:nvPr/>
                </p:nvCxnSpPr>
                <p:spPr>
                  <a:xfrm>
                    <a:off x="1613647" y="5374341"/>
                    <a:ext cx="60243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grpSp>
              <p:nvGrpSpPr>
                <p:cNvPr id="585" name="Google Shape;585;p72"/>
                <p:cNvGrpSpPr/>
                <p:nvPr/>
              </p:nvGrpSpPr>
              <p:grpSpPr>
                <a:xfrm>
                  <a:off x="2544579" y="3666567"/>
                  <a:ext cx="844200" cy="2989721"/>
                  <a:chOff x="2571473" y="3899647"/>
                  <a:chExt cx="844200" cy="2662500"/>
                </a:xfrm>
              </p:grpSpPr>
              <p:cxnSp>
                <p:nvCxnSpPr>
                  <p:cNvPr id="586" name="Google Shape;586;p72"/>
                  <p:cNvCxnSpPr/>
                  <p:nvPr/>
                </p:nvCxnSpPr>
                <p:spPr>
                  <a:xfrm flipH="1">
                    <a:off x="2971694" y="3899647"/>
                    <a:ext cx="27000" cy="266250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587" name="Google Shape;587;p72"/>
                  <p:cNvSpPr/>
                  <p:nvPr/>
                </p:nvSpPr>
                <p:spPr>
                  <a:xfrm>
                    <a:off x="2571473" y="6045481"/>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X</a:t>
                    </a:r>
                    <a:r>
                      <a:rPr lang="en" sz="1200" b="0" i="0" u="none" strike="noStrike" cap="none" baseline="-25000">
                        <a:solidFill>
                          <a:schemeClr val="dk1"/>
                        </a:solidFill>
                        <a:latin typeface="Calibri"/>
                        <a:ea typeface="Calibri"/>
                        <a:cs typeface="Calibri"/>
                        <a:sym typeface="Calibri"/>
                      </a:rPr>
                      <a:t>1</a:t>
                    </a:r>
                    <a:r>
                      <a:rPr lang="en" sz="1200" b="0" i="0" u="none" strike="noStrike" cap="none">
                        <a:solidFill>
                          <a:schemeClr val="dk1"/>
                        </a:solidFill>
                        <a:latin typeface="Calibri"/>
                        <a:ea typeface="Calibri"/>
                        <a:cs typeface="Calibri"/>
                        <a:sym typeface="Calibri"/>
                      </a:rPr>
                      <a:t>=a</a:t>
                    </a:r>
                    <a:endParaRPr sz="1200" b="0" i="0" u="none" strike="noStrike" cap="none">
                      <a:solidFill>
                        <a:schemeClr val="dk1"/>
                      </a:solidFill>
                      <a:latin typeface="Calibri"/>
                      <a:ea typeface="Calibri"/>
                      <a:cs typeface="Calibri"/>
                      <a:sym typeface="Calibri"/>
                    </a:endParaRPr>
                  </a:p>
                </p:txBody>
              </p:sp>
            </p:grpSp>
            <p:sp>
              <p:nvSpPr>
                <p:cNvPr id="588" name="Google Shape;588;p72"/>
                <p:cNvSpPr/>
                <p:nvPr/>
              </p:nvSpPr>
              <p:spPr>
                <a:xfrm>
                  <a:off x="6018388" y="6278563"/>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cxnSp>
              <p:nvCxnSpPr>
                <p:cNvPr id="589" name="Google Shape;589;p72"/>
                <p:cNvCxnSpPr/>
                <p:nvPr/>
              </p:nvCxnSpPr>
              <p:spPr>
                <a:xfrm>
                  <a:off x="691372" y="5177118"/>
                  <a:ext cx="2280300" cy="13500"/>
                </a:xfrm>
                <a:prstGeom prst="straightConnector1">
                  <a:avLst/>
                </a:prstGeom>
                <a:noFill/>
                <a:ln w="25400" cap="flat" cmpd="sng">
                  <a:solidFill>
                    <a:schemeClr val="accent1"/>
                  </a:solidFill>
                  <a:prstDash val="lgDashDot"/>
                  <a:round/>
                  <a:headEnd type="none" w="sm" len="sm"/>
                  <a:tailEnd type="none" w="sm" len="sm"/>
                </a:ln>
                <a:effectLst>
                  <a:outerShdw blurRad="40000" dist="20000" dir="5400000" rotWithShape="0">
                    <a:srgbClr val="000000">
                      <a:alpha val="37650"/>
                    </a:srgbClr>
                  </a:outerShdw>
                </a:effectLst>
              </p:spPr>
            </p:cxnSp>
            <p:sp>
              <p:nvSpPr>
                <p:cNvPr id="590" name="Google Shape;590;p72"/>
                <p:cNvSpPr/>
                <p:nvPr/>
              </p:nvSpPr>
              <p:spPr>
                <a:xfrm>
                  <a:off x="800952" y="4839734"/>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X</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=b</a:t>
                  </a:r>
                  <a:endParaRPr sz="1200" b="0" i="0" u="none" strike="noStrike" cap="none">
                    <a:solidFill>
                      <a:schemeClr val="dk1"/>
                    </a:solidFill>
                    <a:latin typeface="Calibri"/>
                    <a:ea typeface="Calibri"/>
                    <a:cs typeface="Calibri"/>
                    <a:sym typeface="Calibri"/>
                  </a:endParaRPr>
                </a:p>
              </p:txBody>
            </p:sp>
            <p:grpSp>
              <p:nvGrpSpPr>
                <p:cNvPr id="591" name="Google Shape;591;p72"/>
                <p:cNvGrpSpPr/>
                <p:nvPr/>
              </p:nvGrpSpPr>
              <p:grpSpPr>
                <a:xfrm>
                  <a:off x="2998694" y="4911452"/>
                  <a:ext cx="3563400" cy="478575"/>
                  <a:chOff x="3025588" y="4911452"/>
                  <a:chExt cx="3563400" cy="478575"/>
                </a:xfrm>
              </p:grpSpPr>
              <p:cxnSp>
                <p:nvCxnSpPr>
                  <p:cNvPr id="592" name="Google Shape;592;p72"/>
                  <p:cNvCxnSpPr/>
                  <p:nvPr/>
                </p:nvCxnSpPr>
                <p:spPr>
                  <a:xfrm>
                    <a:off x="3025588" y="5390027"/>
                    <a:ext cx="3563400"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593" name="Google Shape;593;p72"/>
                  <p:cNvSpPr/>
                  <p:nvPr/>
                </p:nvSpPr>
                <p:spPr>
                  <a:xfrm>
                    <a:off x="3185554" y="4911452"/>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X</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a:t>
                    </a:r>
                    <a:endParaRPr sz="1200" b="0" i="0" u="none" strike="noStrike" cap="none">
                      <a:solidFill>
                        <a:schemeClr val="dk1"/>
                      </a:solidFill>
                      <a:latin typeface="Calibri"/>
                      <a:ea typeface="Calibri"/>
                      <a:cs typeface="Calibri"/>
                      <a:sym typeface="Calibri"/>
                    </a:endParaRPr>
                  </a:p>
                </p:txBody>
              </p:sp>
            </p:grpSp>
          </p:grpSp>
          <p:sp>
            <p:nvSpPr>
              <p:cNvPr id="594" name="Google Shape;594;p72"/>
              <p:cNvSpPr/>
              <p:nvPr/>
            </p:nvSpPr>
            <p:spPr>
              <a:xfrm>
                <a:off x="571260" y="3717400"/>
                <a:ext cx="712200" cy="3054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grpSp>
        <p:sp>
          <p:nvSpPr>
            <p:cNvPr id="595" name="Google Shape;595;p72"/>
            <p:cNvSpPr/>
            <p:nvPr/>
          </p:nvSpPr>
          <p:spPr>
            <a:xfrm>
              <a:off x="1310566" y="2382123"/>
              <a:ext cx="1411800" cy="7164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-1</a:t>
              </a:r>
              <a:endParaRPr sz="2800" b="0" i="0" u="none" strike="noStrike" cap="none">
                <a:solidFill>
                  <a:schemeClr val="dk1"/>
                </a:solidFill>
                <a:latin typeface="Calibri"/>
                <a:ea typeface="Calibri"/>
                <a:cs typeface="Calibri"/>
                <a:sym typeface="Calibri"/>
              </a:endParaRPr>
            </a:p>
          </p:txBody>
        </p:sp>
        <p:sp>
          <p:nvSpPr>
            <p:cNvPr id="596" name="Google Shape;596;p72"/>
            <p:cNvSpPr/>
            <p:nvPr/>
          </p:nvSpPr>
          <p:spPr>
            <a:xfrm>
              <a:off x="1288155" y="3327896"/>
              <a:ext cx="1411800" cy="7164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1</a:t>
              </a:r>
              <a:endParaRPr sz="2800" b="0" i="0" u="none" strike="noStrike" cap="none">
                <a:solidFill>
                  <a:schemeClr val="dk1"/>
                </a:solidFill>
                <a:latin typeface="Calibri"/>
                <a:ea typeface="Calibri"/>
                <a:cs typeface="Calibri"/>
                <a:sym typeface="Calibri"/>
              </a:endParaRPr>
            </a:p>
          </p:txBody>
        </p:sp>
        <p:sp>
          <p:nvSpPr>
            <p:cNvPr id="597" name="Google Shape;597;p72"/>
            <p:cNvSpPr/>
            <p:nvPr/>
          </p:nvSpPr>
          <p:spPr>
            <a:xfrm>
              <a:off x="3753439" y="2404536"/>
              <a:ext cx="1411800" cy="7164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0.33</a:t>
              </a:r>
              <a:endParaRPr sz="2800" b="0" i="0" u="none" strike="noStrike" cap="none">
                <a:solidFill>
                  <a:schemeClr val="dk1"/>
                </a:solidFill>
                <a:latin typeface="Calibri"/>
                <a:ea typeface="Calibri"/>
                <a:cs typeface="Calibri"/>
                <a:sym typeface="Calibri"/>
              </a:endParaRPr>
            </a:p>
          </p:txBody>
        </p:sp>
        <p:sp>
          <p:nvSpPr>
            <p:cNvPr id="598" name="Google Shape;598;p72"/>
            <p:cNvSpPr/>
            <p:nvPr/>
          </p:nvSpPr>
          <p:spPr>
            <a:xfrm>
              <a:off x="3695352" y="3195296"/>
              <a:ext cx="1411800" cy="7164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-0.5</a:t>
              </a:r>
              <a:endParaRPr sz="2800" b="0" i="0" u="none" strike="noStrike" cap="none">
                <a:solidFill>
                  <a:schemeClr val="dk1"/>
                </a:solidFill>
                <a:latin typeface="Calibri"/>
                <a:ea typeface="Calibri"/>
                <a:cs typeface="Calibri"/>
                <a:sym typeface="Calibri"/>
              </a:endParaRPr>
            </a:p>
          </p:txBody>
        </p:sp>
      </p:grpSp>
      <p:grpSp>
        <p:nvGrpSpPr>
          <p:cNvPr id="599" name="Google Shape;599;p72"/>
          <p:cNvGrpSpPr/>
          <p:nvPr/>
        </p:nvGrpSpPr>
        <p:grpSpPr>
          <a:xfrm>
            <a:off x="4224764" y="2651419"/>
            <a:ext cx="4967984" cy="1271455"/>
            <a:chOff x="4224764" y="3535225"/>
            <a:chExt cx="4967984" cy="1695273"/>
          </a:xfrm>
        </p:grpSpPr>
        <p:grpSp>
          <p:nvGrpSpPr>
            <p:cNvPr id="600" name="Google Shape;600;p72"/>
            <p:cNvGrpSpPr/>
            <p:nvPr/>
          </p:nvGrpSpPr>
          <p:grpSpPr>
            <a:xfrm>
              <a:off x="4972167" y="3535225"/>
              <a:ext cx="4220581" cy="1695273"/>
              <a:chOff x="4703227" y="3293179"/>
              <a:chExt cx="4220581" cy="1695273"/>
            </a:xfrm>
          </p:grpSpPr>
          <p:grpSp>
            <p:nvGrpSpPr>
              <p:cNvPr id="601" name="Google Shape;601;p72"/>
              <p:cNvGrpSpPr/>
              <p:nvPr/>
            </p:nvGrpSpPr>
            <p:grpSpPr>
              <a:xfrm>
                <a:off x="4703227" y="3393533"/>
                <a:ext cx="4185309" cy="1594919"/>
                <a:chOff x="4514969" y="2882547"/>
                <a:chExt cx="4185309" cy="1594919"/>
              </a:xfrm>
            </p:grpSpPr>
            <p:grpSp>
              <p:nvGrpSpPr>
                <p:cNvPr id="602" name="Google Shape;602;p72"/>
                <p:cNvGrpSpPr/>
                <p:nvPr/>
              </p:nvGrpSpPr>
              <p:grpSpPr>
                <a:xfrm>
                  <a:off x="4514969" y="2882547"/>
                  <a:ext cx="4185309" cy="1594919"/>
                  <a:chOff x="4501522" y="3084252"/>
                  <a:chExt cx="4185309" cy="1594919"/>
                </a:xfrm>
              </p:grpSpPr>
              <p:grpSp>
                <p:nvGrpSpPr>
                  <p:cNvPr id="603" name="Google Shape;603;p72"/>
                  <p:cNvGrpSpPr/>
                  <p:nvPr/>
                </p:nvGrpSpPr>
                <p:grpSpPr>
                  <a:xfrm>
                    <a:off x="4501522" y="3084252"/>
                    <a:ext cx="4185309" cy="1594919"/>
                    <a:chOff x="434820" y="2281794"/>
                    <a:chExt cx="5669614" cy="1882799"/>
                  </a:xfrm>
                </p:grpSpPr>
                <p:grpSp>
                  <p:nvGrpSpPr>
                    <p:cNvPr id="604" name="Google Shape;604;p72"/>
                    <p:cNvGrpSpPr/>
                    <p:nvPr/>
                  </p:nvGrpSpPr>
                  <p:grpSpPr>
                    <a:xfrm>
                      <a:off x="434820" y="2281794"/>
                      <a:ext cx="5669614" cy="1882799"/>
                      <a:chOff x="571260" y="3617123"/>
                      <a:chExt cx="5669614" cy="2135661"/>
                    </a:xfrm>
                  </p:grpSpPr>
                  <p:grpSp>
                    <p:nvGrpSpPr>
                      <p:cNvPr id="605" name="Google Shape;605;p72"/>
                      <p:cNvGrpSpPr/>
                      <p:nvPr/>
                    </p:nvGrpSpPr>
                    <p:grpSpPr>
                      <a:xfrm>
                        <a:off x="929862" y="3617123"/>
                        <a:ext cx="5311012" cy="2135661"/>
                        <a:chOff x="567682" y="3666567"/>
                        <a:chExt cx="6294906" cy="3047896"/>
                      </a:xfrm>
                    </p:grpSpPr>
                    <p:grpSp>
                      <p:nvGrpSpPr>
                        <p:cNvPr id="606" name="Google Shape;606;p72"/>
                        <p:cNvGrpSpPr/>
                        <p:nvPr/>
                      </p:nvGrpSpPr>
                      <p:grpSpPr>
                        <a:xfrm>
                          <a:off x="567682" y="3680055"/>
                          <a:ext cx="6172093" cy="3024337"/>
                          <a:chOff x="1486756" y="2442931"/>
                          <a:chExt cx="6333600" cy="3024337"/>
                        </a:xfrm>
                      </p:grpSpPr>
                      <p:sp>
                        <p:nvSpPr>
                          <p:cNvPr id="607" name="Google Shape;607;p72"/>
                          <p:cNvSpPr/>
                          <p:nvPr/>
                        </p:nvSpPr>
                        <p:spPr>
                          <a:xfrm>
                            <a:off x="1486756" y="2535668"/>
                            <a:ext cx="6333600" cy="2931600"/>
                          </a:xfrm>
                          <a:prstGeom prst="rect">
                            <a:avLst/>
                          </a:prstGeom>
                          <a:gradFill>
                            <a:gsLst>
                              <a:gs pos="0">
                                <a:srgbClr val="FFBB82"/>
                              </a:gs>
                              <a:gs pos="35000">
                                <a:srgbClr val="FFCFA8"/>
                              </a:gs>
                              <a:gs pos="100000">
                                <a:srgbClr val="FFEBD9"/>
                              </a:gs>
                            </a:gsLst>
                            <a:lin ang="16200038" scaled="0"/>
                          </a:gradFill>
                          <a:ln>
                            <a:noFill/>
                          </a:ln>
                          <a:effectLst>
                            <a:outerShdw blurRad="57785" dist="33020" dir="3180000" algn="ctr">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08" name="Google Shape;608;p72"/>
                          <p:cNvSpPr/>
                          <p:nvPr/>
                        </p:nvSpPr>
                        <p:spPr>
                          <a:xfrm>
                            <a:off x="2380129" y="31466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09" name="Google Shape;609;p72"/>
                          <p:cNvSpPr/>
                          <p:nvPr/>
                        </p:nvSpPr>
                        <p:spPr>
                          <a:xfrm>
                            <a:off x="2021543" y="3393141"/>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0" name="Google Shape;610;p72"/>
                          <p:cNvSpPr/>
                          <p:nvPr/>
                        </p:nvSpPr>
                        <p:spPr>
                          <a:xfrm>
                            <a:off x="2532529" y="32990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1" name="Google Shape;611;p72"/>
                          <p:cNvSpPr/>
                          <p:nvPr/>
                        </p:nvSpPr>
                        <p:spPr>
                          <a:xfrm>
                            <a:off x="2837329" y="36038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2" name="Google Shape;612;p72"/>
                          <p:cNvSpPr/>
                          <p:nvPr/>
                        </p:nvSpPr>
                        <p:spPr>
                          <a:xfrm>
                            <a:off x="2286000" y="4717677"/>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3" name="Google Shape;613;p72"/>
                          <p:cNvSpPr/>
                          <p:nvPr/>
                        </p:nvSpPr>
                        <p:spPr>
                          <a:xfrm>
                            <a:off x="2068607" y="4155142"/>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4" name="Google Shape;614;p72"/>
                          <p:cNvSpPr/>
                          <p:nvPr/>
                        </p:nvSpPr>
                        <p:spPr>
                          <a:xfrm>
                            <a:off x="3294529" y="4450975"/>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5" name="Google Shape;615;p72"/>
                          <p:cNvSpPr/>
                          <p:nvPr/>
                        </p:nvSpPr>
                        <p:spPr>
                          <a:xfrm>
                            <a:off x="5325039" y="4253750"/>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6" name="Google Shape;616;p72"/>
                          <p:cNvSpPr/>
                          <p:nvPr/>
                        </p:nvSpPr>
                        <p:spPr>
                          <a:xfrm>
                            <a:off x="5970494" y="491714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7" name="Google Shape;617;p72"/>
                          <p:cNvSpPr/>
                          <p:nvPr/>
                        </p:nvSpPr>
                        <p:spPr>
                          <a:xfrm>
                            <a:off x="6736977" y="305248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8" name="Google Shape;618;p72"/>
                          <p:cNvSpPr/>
                          <p:nvPr/>
                        </p:nvSpPr>
                        <p:spPr>
                          <a:xfrm>
                            <a:off x="4894729" y="2958352"/>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19" name="Google Shape;619;p72"/>
                          <p:cNvSpPr/>
                          <p:nvPr/>
                        </p:nvSpPr>
                        <p:spPr>
                          <a:xfrm>
                            <a:off x="7086600" y="4964207"/>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0" name="Google Shape;620;p72"/>
                          <p:cNvSpPr/>
                          <p:nvPr/>
                        </p:nvSpPr>
                        <p:spPr>
                          <a:xfrm>
                            <a:off x="4941793" y="5022477"/>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21" name="Google Shape;621;p72"/>
                          <p:cNvSpPr/>
                          <p:nvPr/>
                        </p:nvSpPr>
                        <p:spPr>
                          <a:xfrm>
                            <a:off x="5571559" y="3594854"/>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622" name="Google Shape;622;p72"/>
                          <p:cNvCxnSpPr/>
                          <p:nvPr/>
                        </p:nvCxnSpPr>
                        <p:spPr>
                          <a:xfrm rot="10800000">
                            <a:off x="1613647" y="2442931"/>
                            <a:ext cx="0" cy="2882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623" name="Google Shape;623;p72"/>
                          <p:cNvCxnSpPr/>
                          <p:nvPr/>
                        </p:nvCxnSpPr>
                        <p:spPr>
                          <a:xfrm>
                            <a:off x="1613647" y="5374341"/>
                            <a:ext cx="60243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grpSp>
                      <p:nvGrpSpPr>
                        <p:cNvPr id="624" name="Google Shape;624;p72"/>
                        <p:cNvGrpSpPr/>
                        <p:nvPr/>
                      </p:nvGrpSpPr>
                      <p:grpSpPr>
                        <a:xfrm>
                          <a:off x="2544579" y="3666567"/>
                          <a:ext cx="844200" cy="2989721"/>
                          <a:chOff x="2571473" y="3899647"/>
                          <a:chExt cx="844200" cy="2662500"/>
                        </a:xfrm>
                      </p:grpSpPr>
                      <p:cxnSp>
                        <p:nvCxnSpPr>
                          <p:cNvPr id="625" name="Google Shape;625;p72"/>
                          <p:cNvCxnSpPr/>
                          <p:nvPr/>
                        </p:nvCxnSpPr>
                        <p:spPr>
                          <a:xfrm flipH="1">
                            <a:off x="2971694" y="3899647"/>
                            <a:ext cx="27000" cy="266250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626" name="Google Shape;626;p72"/>
                          <p:cNvSpPr/>
                          <p:nvPr/>
                        </p:nvSpPr>
                        <p:spPr>
                          <a:xfrm>
                            <a:off x="2571473" y="6045481"/>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X</a:t>
                            </a:r>
                            <a:r>
                              <a:rPr lang="en" sz="1200" b="0" i="0" u="none" strike="noStrike" cap="none" baseline="-25000">
                                <a:solidFill>
                                  <a:schemeClr val="dk1"/>
                                </a:solidFill>
                                <a:latin typeface="Calibri"/>
                                <a:ea typeface="Calibri"/>
                                <a:cs typeface="Calibri"/>
                                <a:sym typeface="Calibri"/>
                              </a:rPr>
                              <a:t>1</a:t>
                            </a:r>
                            <a:r>
                              <a:rPr lang="en" sz="1200" b="0" i="0" u="none" strike="noStrike" cap="none">
                                <a:solidFill>
                                  <a:schemeClr val="dk1"/>
                                </a:solidFill>
                                <a:latin typeface="Calibri"/>
                                <a:ea typeface="Calibri"/>
                                <a:cs typeface="Calibri"/>
                                <a:sym typeface="Calibri"/>
                              </a:rPr>
                              <a:t>=a</a:t>
                            </a:r>
                            <a:endParaRPr sz="1200" b="0" i="0" u="none" strike="noStrike" cap="none">
                              <a:solidFill>
                                <a:schemeClr val="dk1"/>
                              </a:solidFill>
                              <a:latin typeface="Calibri"/>
                              <a:ea typeface="Calibri"/>
                              <a:cs typeface="Calibri"/>
                              <a:sym typeface="Calibri"/>
                            </a:endParaRPr>
                          </a:p>
                        </p:txBody>
                      </p:sp>
                    </p:grpSp>
                    <p:sp>
                      <p:nvSpPr>
                        <p:cNvPr id="627" name="Google Shape;627;p72"/>
                        <p:cNvSpPr/>
                        <p:nvPr/>
                      </p:nvSpPr>
                      <p:spPr>
                        <a:xfrm>
                          <a:off x="6018388" y="6278563"/>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628" name="Google Shape;628;p72"/>
                        <p:cNvSpPr/>
                        <p:nvPr/>
                      </p:nvSpPr>
                      <p:spPr>
                        <a:xfrm>
                          <a:off x="800952" y="4839734"/>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X</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=b</a:t>
                          </a:r>
                          <a:endParaRPr sz="1200" b="0" i="0" u="none" strike="noStrike" cap="none">
                            <a:solidFill>
                              <a:schemeClr val="dk1"/>
                            </a:solidFill>
                            <a:latin typeface="Calibri"/>
                            <a:ea typeface="Calibri"/>
                            <a:cs typeface="Calibri"/>
                            <a:sym typeface="Calibri"/>
                          </a:endParaRPr>
                        </a:p>
                      </p:txBody>
                    </p:sp>
                    <p:grpSp>
                      <p:nvGrpSpPr>
                        <p:cNvPr id="629" name="Google Shape;629;p72"/>
                        <p:cNvGrpSpPr/>
                        <p:nvPr/>
                      </p:nvGrpSpPr>
                      <p:grpSpPr>
                        <a:xfrm>
                          <a:off x="2998694" y="5322598"/>
                          <a:ext cx="3563400" cy="435900"/>
                          <a:chOff x="3025588" y="5322598"/>
                          <a:chExt cx="3563400" cy="435900"/>
                        </a:xfrm>
                      </p:grpSpPr>
                      <p:cxnSp>
                        <p:nvCxnSpPr>
                          <p:cNvPr id="630" name="Google Shape;630;p72"/>
                          <p:cNvCxnSpPr/>
                          <p:nvPr/>
                        </p:nvCxnSpPr>
                        <p:spPr>
                          <a:xfrm>
                            <a:off x="3025588" y="5749780"/>
                            <a:ext cx="3563400"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631" name="Google Shape;631;p72"/>
                          <p:cNvSpPr/>
                          <p:nvPr/>
                        </p:nvSpPr>
                        <p:spPr>
                          <a:xfrm>
                            <a:off x="3185554" y="5322598"/>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X</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a:t>
                            </a:r>
                            <a:endParaRPr sz="1200" b="0" i="0" u="none" strike="noStrike" cap="none">
                              <a:solidFill>
                                <a:schemeClr val="dk1"/>
                              </a:solidFill>
                              <a:latin typeface="Calibri"/>
                              <a:ea typeface="Calibri"/>
                              <a:cs typeface="Calibri"/>
                              <a:sym typeface="Calibri"/>
                            </a:endParaRPr>
                          </a:p>
                        </p:txBody>
                      </p:sp>
                    </p:grpSp>
                  </p:grpSp>
                  <p:sp>
                    <p:nvSpPr>
                      <p:cNvPr id="632" name="Google Shape;632;p72"/>
                      <p:cNvSpPr/>
                      <p:nvPr/>
                    </p:nvSpPr>
                    <p:spPr>
                      <a:xfrm>
                        <a:off x="571260" y="3717400"/>
                        <a:ext cx="712200" cy="3054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grpSp>
                <p:sp>
                  <p:nvSpPr>
                    <p:cNvPr id="633" name="Google Shape;633;p72"/>
                    <p:cNvSpPr/>
                    <p:nvPr/>
                  </p:nvSpPr>
                  <p:spPr>
                    <a:xfrm>
                      <a:off x="4321821" y="3401669"/>
                      <a:ext cx="1411800" cy="7164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-1</a:t>
                      </a:r>
                      <a:endParaRPr sz="2800" b="0" i="0" u="none" strike="noStrike" cap="none">
                        <a:solidFill>
                          <a:schemeClr val="dk1"/>
                        </a:solidFill>
                        <a:latin typeface="Calibri"/>
                        <a:ea typeface="Calibri"/>
                        <a:cs typeface="Calibri"/>
                        <a:sym typeface="Calibri"/>
                      </a:endParaRPr>
                    </a:p>
                  </p:txBody>
                </p:sp>
              </p:grpSp>
              <p:grpSp>
                <p:nvGrpSpPr>
                  <p:cNvPr id="634" name="Google Shape;634;p72"/>
                  <p:cNvGrpSpPr/>
                  <p:nvPr/>
                </p:nvGrpSpPr>
                <p:grpSpPr>
                  <a:xfrm>
                    <a:off x="6257931" y="3551993"/>
                    <a:ext cx="2219400" cy="250438"/>
                    <a:chOff x="6257931" y="3551993"/>
                    <a:chExt cx="2219400" cy="250438"/>
                  </a:xfrm>
                </p:grpSpPr>
                <p:cxnSp>
                  <p:nvCxnSpPr>
                    <p:cNvPr id="635" name="Google Shape;635;p72"/>
                    <p:cNvCxnSpPr/>
                    <p:nvPr/>
                  </p:nvCxnSpPr>
                  <p:spPr>
                    <a:xfrm>
                      <a:off x="6257931" y="3802431"/>
                      <a:ext cx="2219400"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636" name="Google Shape;636;p72"/>
                    <p:cNvSpPr/>
                    <p:nvPr/>
                  </p:nvSpPr>
                  <p:spPr>
                    <a:xfrm>
                      <a:off x="6357562" y="3551993"/>
                      <a:ext cx="525600" cy="2283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X</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a:t>
                      </a:r>
                      <a:endParaRPr sz="1200" b="0" i="0" u="none" strike="noStrike" cap="none">
                        <a:solidFill>
                          <a:schemeClr val="dk1"/>
                        </a:solidFill>
                        <a:latin typeface="Calibri"/>
                        <a:ea typeface="Calibri"/>
                        <a:cs typeface="Calibri"/>
                        <a:sym typeface="Calibri"/>
                      </a:endParaRPr>
                    </a:p>
                  </p:txBody>
                </p:sp>
              </p:grpSp>
            </p:grpSp>
            <p:cxnSp>
              <p:nvCxnSpPr>
                <p:cNvPr id="637" name="Google Shape;637;p72"/>
                <p:cNvCxnSpPr/>
                <p:nvPr/>
              </p:nvCxnSpPr>
              <p:spPr>
                <a:xfrm>
                  <a:off x="4822414" y="3722395"/>
                  <a:ext cx="1450500" cy="6900"/>
                </a:xfrm>
                <a:prstGeom prst="straightConnector1">
                  <a:avLst/>
                </a:prstGeom>
                <a:noFill/>
                <a:ln w="25400" cap="flat" cmpd="sng">
                  <a:solidFill>
                    <a:schemeClr val="accent1"/>
                  </a:solidFill>
                  <a:prstDash val="lgDashDot"/>
                  <a:round/>
                  <a:headEnd type="none" w="sm" len="sm"/>
                  <a:tailEnd type="none" w="sm" len="sm"/>
                </a:ln>
                <a:effectLst>
                  <a:outerShdw blurRad="40000" dist="20000" dir="5400000" rotWithShape="0">
                    <a:srgbClr val="000000">
                      <a:alpha val="37650"/>
                    </a:srgbClr>
                  </a:outerShdw>
                </a:effectLst>
              </p:spPr>
            </p:cxnSp>
          </p:grpSp>
          <p:grpSp>
            <p:nvGrpSpPr>
              <p:cNvPr id="638" name="Google Shape;638;p72"/>
              <p:cNvGrpSpPr/>
              <p:nvPr/>
            </p:nvGrpSpPr>
            <p:grpSpPr>
              <a:xfrm>
                <a:off x="5358315" y="3293179"/>
                <a:ext cx="3565493" cy="1485438"/>
                <a:chOff x="5358315" y="3293179"/>
                <a:chExt cx="3565493" cy="1485438"/>
              </a:xfrm>
            </p:grpSpPr>
            <p:sp>
              <p:nvSpPr>
                <p:cNvPr id="639" name="Google Shape;639;p72"/>
                <p:cNvSpPr/>
                <p:nvPr/>
              </p:nvSpPr>
              <p:spPr>
                <a:xfrm>
                  <a:off x="7249808" y="4118808"/>
                  <a:ext cx="1674000" cy="3132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-0.025</a:t>
                  </a:r>
                  <a:endParaRPr sz="2800" b="0" i="0" u="none" strike="noStrike" cap="none">
                    <a:solidFill>
                      <a:schemeClr val="dk1"/>
                    </a:solidFill>
                    <a:latin typeface="Calibri"/>
                    <a:ea typeface="Calibri"/>
                    <a:cs typeface="Calibri"/>
                    <a:sym typeface="Calibri"/>
                  </a:endParaRPr>
                </a:p>
              </p:txBody>
            </p:sp>
            <p:sp>
              <p:nvSpPr>
                <p:cNvPr id="640" name="Google Shape;640;p72"/>
                <p:cNvSpPr/>
                <p:nvPr/>
              </p:nvSpPr>
              <p:spPr>
                <a:xfrm>
                  <a:off x="7065030" y="3504789"/>
                  <a:ext cx="1042200" cy="606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0.805</a:t>
                  </a:r>
                  <a:endParaRPr sz="2800" b="0" i="0" u="none" strike="noStrike" cap="none">
                    <a:solidFill>
                      <a:schemeClr val="dk1"/>
                    </a:solidFill>
                    <a:latin typeface="Calibri"/>
                    <a:ea typeface="Calibri"/>
                    <a:cs typeface="Calibri"/>
                    <a:sym typeface="Calibri"/>
                  </a:endParaRPr>
                </a:p>
              </p:txBody>
            </p:sp>
            <p:sp>
              <p:nvSpPr>
                <p:cNvPr id="641" name="Google Shape;641;p72"/>
                <p:cNvSpPr/>
                <p:nvPr/>
              </p:nvSpPr>
              <p:spPr>
                <a:xfrm>
                  <a:off x="5394173" y="3293179"/>
                  <a:ext cx="1042200" cy="606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-1</a:t>
                  </a:r>
                  <a:endParaRPr sz="2800" b="0" i="0" u="none" strike="noStrike" cap="none">
                    <a:solidFill>
                      <a:schemeClr val="dk1"/>
                    </a:solidFill>
                    <a:latin typeface="Calibri"/>
                    <a:ea typeface="Calibri"/>
                    <a:cs typeface="Calibri"/>
                    <a:sym typeface="Calibri"/>
                  </a:endParaRPr>
                </a:p>
              </p:txBody>
            </p:sp>
            <p:sp>
              <p:nvSpPr>
                <p:cNvPr id="642" name="Google Shape;642;p72"/>
                <p:cNvSpPr/>
                <p:nvPr/>
              </p:nvSpPr>
              <p:spPr>
                <a:xfrm>
                  <a:off x="5358315" y="4171717"/>
                  <a:ext cx="1042200" cy="606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1</a:t>
                  </a:r>
                  <a:endParaRPr sz="2800" b="0" i="0" u="none" strike="noStrike" cap="none">
                    <a:solidFill>
                      <a:schemeClr val="dk1"/>
                    </a:solidFill>
                    <a:latin typeface="Calibri"/>
                    <a:ea typeface="Calibri"/>
                    <a:cs typeface="Calibri"/>
                    <a:sym typeface="Calibri"/>
                  </a:endParaRPr>
                </a:p>
              </p:txBody>
            </p:sp>
          </p:grpSp>
        </p:grpSp>
        <p:sp>
          <p:nvSpPr>
            <p:cNvPr id="643" name="Google Shape;643;p72"/>
            <p:cNvSpPr/>
            <p:nvPr/>
          </p:nvSpPr>
          <p:spPr>
            <a:xfrm>
              <a:off x="4224764" y="3889882"/>
              <a:ext cx="747300" cy="5238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3600" b="0" i="0" u="none" strike="noStrike" cap="none">
                  <a:solidFill>
                    <a:schemeClr val="dk1"/>
                  </a:solidFill>
                  <a:latin typeface="Calibri"/>
                  <a:ea typeface="Calibri"/>
                  <a:cs typeface="Calibri"/>
                  <a:sym typeface="Calibri"/>
                </a:rPr>
                <a:t>=</a:t>
              </a:r>
              <a:endParaRPr sz="3600" b="0" i="0" u="none" strike="noStrike" cap="none">
                <a:solidFill>
                  <a:schemeClr val="dk1"/>
                </a:solidFill>
                <a:latin typeface="Calibri"/>
                <a:ea typeface="Calibri"/>
                <a:cs typeface="Calibri"/>
                <a:sym typeface="Calibri"/>
              </a:endParaRPr>
            </a:p>
          </p:txBody>
        </p:sp>
      </p:grpSp>
      <p:grpSp>
        <p:nvGrpSpPr>
          <p:cNvPr id="644" name="Google Shape;644;p72"/>
          <p:cNvGrpSpPr/>
          <p:nvPr/>
        </p:nvGrpSpPr>
        <p:grpSpPr>
          <a:xfrm>
            <a:off x="-71683" y="3122479"/>
            <a:ext cx="4296434" cy="1624023"/>
            <a:chOff x="-71683" y="4163305"/>
            <a:chExt cx="4296434" cy="2165364"/>
          </a:xfrm>
        </p:grpSpPr>
        <p:grpSp>
          <p:nvGrpSpPr>
            <p:cNvPr id="645" name="Google Shape;645;p72"/>
            <p:cNvGrpSpPr/>
            <p:nvPr/>
          </p:nvGrpSpPr>
          <p:grpSpPr>
            <a:xfrm>
              <a:off x="-71683" y="4733750"/>
              <a:ext cx="4296434" cy="1594919"/>
              <a:chOff x="434820" y="2281794"/>
              <a:chExt cx="5669614" cy="1882799"/>
            </a:xfrm>
          </p:grpSpPr>
          <p:grpSp>
            <p:nvGrpSpPr>
              <p:cNvPr id="646" name="Google Shape;646;p72"/>
              <p:cNvGrpSpPr/>
              <p:nvPr/>
            </p:nvGrpSpPr>
            <p:grpSpPr>
              <a:xfrm>
                <a:off x="434820" y="2281794"/>
                <a:ext cx="5669614" cy="1882799"/>
                <a:chOff x="571260" y="3617123"/>
                <a:chExt cx="5669614" cy="2135661"/>
              </a:xfrm>
            </p:grpSpPr>
            <p:grpSp>
              <p:nvGrpSpPr>
                <p:cNvPr id="647" name="Google Shape;647;p72"/>
                <p:cNvGrpSpPr/>
                <p:nvPr/>
              </p:nvGrpSpPr>
              <p:grpSpPr>
                <a:xfrm>
                  <a:off x="779902" y="3617123"/>
                  <a:ext cx="5460972" cy="2135661"/>
                  <a:chOff x="389941" y="3666567"/>
                  <a:chExt cx="6472647" cy="3047896"/>
                </a:xfrm>
              </p:grpSpPr>
              <p:grpSp>
                <p:nvGrpSpPr>
                  <p:cNvPr id="648" name="Google Shape;648;p72"/>
                  <p:cNvGrpSpPr/>
                  <p:nvPr/>
                </p:nvGrpSpPr>
                <p:grpSpPr>
                  <a:xfrm>
                    <a:off x="389941" y="3680006"/>
                    <a:ext cx="6172093" cy="2931600"/>
                    <a:chOff x="1304364" y="2442882"/>
                    <a:chExt cx="6333600" cy="2931600"/>
                  </a:xfrm>
                </p:grpSpPr>
                <p:sp>
                  <p:nvSpPr>
                    <p:cNvPr id="649" name="Google Shape;649;p72"/>
                    <p:cNvSpPr/>
                    <p:nvPr/>
                  </p:nvSpPr>
                  <p:spPr>
                    <a:xfrm>
                      <a:off x="1304364" y="2442882"/>
                      <a:ext cx="6333600" cy="2931600"/>
                    </a:xfrm>
                    <a:prstGeom prst="rect">
                      <a:avLst/>
                    </a:prstGeom>
                    <a:gradFill>
                      <a:gsLst>
                        <a:gs pos="0">
                          <a:srgbClr val="FFBB82"/>
                        </a:gs>
                        <a:gs pos="35000">
                          <a:srgbClr val="FFCFA8"/>
                        </a:gs>
                        <a:gs pos="100000">
                          <a:srgbClr val="FFEBD9"/>
                        </a:gs>
                      </a:gsLst>
                      <a:lin ang="16200038" scaled="0"/>
                    </a:gradFill>
                    <a:ln>
                      <a:noFill/>
                    </a:ln>
                    <a:effectLst>
                      <a:outerShdw blurRad="57785" dist="33020" dir="3180000" algn="ctr">
                        <a:srgbClr val="000000">
                          <a:alpha val="298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50" name="Google Shape;650;p72"/>
                    <p:cNvSpPr/>
                    <p:nvPr/>
                  </p:nvSpPr>
                  <p:spPr>
                    <a:xfrm>
                      <a:off x="2380129" y="31466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1" name="Google Shape;651;p72"/>
                    <p:cNvSpPr/>
                    <p:nvPr/>
                  </p:nvSpPr>
                  <p:spPr>
                    <a:xfrm>
                      <a:off x="2021543" y="3393141"/>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2" name="Google Shape;652;p72"/>
                    <p:cNvSpPr/>
                    <p:nvPr/>
                  </p:nvSpPr>
                  <p:spPr>
                    <a:xfrm>
                      <a:off x="2532529" y="32990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3" name="Google Shape;653;p72"/>
                    <p:cNvSpPr/>
                    <p:nvPr/>
                  </p:nvSpPr>
                  <p:spPr>
                    <a:xfrm>
                      <a:off x="2837329" y="360381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4" name="Google Shape;654;p72"/>
                    <p:cNvSpPr/>
                    <p:nvPr/>
                  </p:nvSpPr>
                  <p:spPr>
                    <a:xfrm>
                      <a:off x="2286000" y="4717677"/>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5" name="Google Shape;655;p72"/>
                    <p:cNvSpPr/>
                    <p:nvPr/>
                  </p:nvSpPr>
                  <p:spPr>
                    <a:xfrm>
                      <a:off x="2068607" y="4155142"/>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6" name="Google Shape;656;p72"/>
                    <p:cNvSpPr/>
                    <p:nvPr/>
                  </p:nvSpPr>
                  <p:spPr>
                    <a:xfrm>
                      <a:off x="3294529" y="4450975"/>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7" name="Google Shape;657;p72"/>
                    <p:cNvSpPr/>
                    <p:nvPr/>
                  </p:nvSpPr>
                  <p:spPr>
                    <a:xfrm>
                      <a:off x="5325039" y="4253750"/>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8" name="Google Shape;658;p72"/>
                    <p:cNvSpPr/>
                    <p:nvPr/>
                  </p:nvSpPr>
                  <p:spPr>
                    <a:xfrm>
                      <a:off x="5970494" y="491714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59" name="Google Shape;659;p72"/>
                    <p:cNvSpPr/>
                    <p:nvPr/>
                  </p:nvSpPr>
                  <p:spPr>
                    <a:xfrm>
                      <a:off x="6736977" y="3052482"/>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0" name="Google Shape;660;p72"/>
                    <p:cNvSpPr/>
                    <p:nvPr/>
                  </p:nvSpPr>
                  <p:spPr>
                    <a:xfrm>
                      <a:off x="4894729" y="2958352"/>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1" name="Google Shape;661;p72"/>
                    <p:cNvSpPr/>
                    <p:nvPr/>
                  </p:nvSpPr>
                  <p:spPr>
                    <a:xfrm>
                      <a:off x="7086600" y="4964207"/>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2" name="Google Shape;662;p72"/>
                    <p:cNvSpPr/>
                    <p:nvPr/>
                  </p:nvSpPr>
                  <p:spPr>
                    <a:xfrm>
                      <a:off x="4941793" y="5022477"/>
                      <a:ext cx="94200" cy="94200"/>
                    </a:xfrm>
                    <a:prstGeom prst="ellipse">
                      <a:avLst/>
                    </a:prstGeom>
                    <a:solidFill>
                      <a:schemeClr val="dk1"/>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663" name="Google Shape;663;p72"/>
                    <p:cNvSpPr/>
                    <p:nvPr/>
                  </p:nvSpPr>
                  <p:spPr>
                    <a:xfrm>
                      <a:off x="5571559" y="3594854"/>
                      <a:ext cx="94200" cy="94200"/>
                    </a:xfrm>
                    <a:prstGeom prst="ellipse">
                      <a:avLst/>
                    </a:prstGeom>
                    <a:solidFill>
                      <a:srgbClr val="FF0000"/>
                    </a:solidFill>
                    <a:ln w="9525" cap="flat" cmpd="sng">
                      <a:solidFill>
                        <a:schemeClr val="dk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cxnSp>
                  <p:nvCxnSpPr>
                    <p:cNvPr id="664" name="Google Shape;664;p72"/>
                    <p:cNvCxnSpPr/>
                    <p:nvPr/>
                  </p:nvCxnSpPr>
                  <p:spPr>
                    <a:xfrm rot="10800000">
                      <a:off x="1613647" y="2442931"/>
                      <a:ext cx="0" cy="288210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cxnSp>
                  <p:nvCxnSpPr>
                    <p:cNvPr id="665" name="Google Shape;665;p72"/>
                    <p:cNvCxnSpPr/>
                    <p:nvPr/>
                  </p:nvCxnSpPr>
                  <p:spPr>
                    <a:xfrm>
                      <a:off x="1613647" y="5374341"/>
                      <a:ext cx="6024300" cy="0"/>
                    </a:xfrm>
                    <a:prstGeom prst="straightConnector1">
                      <a:avLst/>
                    </a:prstGeom>
                    <a:noFill/>
                    <a:ln w="25400" cap="flat" cmpd="sng">
                      <a:solidFill>
                        <a:schemeClr val="accent1"/>
                      </a:solidFill>
                      <a:prstDash val="solid"/>
                      <a:round/>
                      <a:headEnd type="none" w="sm" len="sm"/>
                      <a:tailEnd type="stealth" w="med" len="med"/>
                    </a:ln>
                    <a:effectLst>
                      <a:outerShdw blurRad="40000" dist="20000" dir="5400000" rotWithShape="0">
                        <a:srgbClr val="000000">
                          <a:alpha val="37650"/>
                        </a:srgbClr>
                      </a:outerShdw>
                    </a:effectLst>
                  </p:spPr>
                </p:cxnSp>
              </p:grpSp>
              <p:grpSp>
                <p:nvGrpSpPr>
                  <p:cNvPr id="666" name="Google Shape;666;p72"/>
                  <p:cNvGrpSpPr/>
                  <p:nvPr/>
                </p:nvGrpSpPr>
                <p:grpSpPr>
                  <a:xfrm>
                    <a:off x="2544579" y="3666567"/>
                    <a:ext cx="844200" cy="2989721"/>
                    <a:chOff x="2571473" y="3899647"/>
                    <a:chExt cx="844200" cy="2662500"/>
                  </a:xfrm>
                </p:grpSpPr>
                <p:cxnSp>
                  <p:nvCxnSpPr>
                    <p:cNvPr id="667" name="Google Shape;667;p72"/>
                    <p:cNvCxnSpPr/>
                    <p:nvPr/>
                  </p:nvCxnSpPr>
                  <p:spPr>
                    <a:xfrm flipH="1">
                      <a:off x="2971694" y="3899647"/>
                      <a:ext cx="27000" cy="266250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668" name="Google Shape;668;p72"/>
                    <p:cNvSpPr/>
                    <p:nvPr/>
                  </p:nvSpPr>
                  <p:spPr>
                    <a:xfrm>
                      <a:off x="2571473" y="6045481"/>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X</a:t>
                      </a:r>
                      <a:r>
                        <a:rPr lang="en" sz="1200" b="0" i="0" u="none" strike="noStrike" cap="none" baseline="-25000">
                          <a:solidFill>
                            <a:schemeClr val="dk1"/>
                          </a:solidFill>
                          <a:latin typeface="Calibri"/>
                          <a:ea typeface="Calibri"/>
                          <a:cs typeface="Calibri"/>
                          <a:sym typeface="Calibri"/>
                        </a:rPr>
                        <a:t>1</a:t>
                      </a:r>
                      <a:r>
                        <a:rPr lang="en" sz="1200" b="0" i="0" u="none" strike="noStrike" cap="none">
                          <a:solidFill>
                            <a:schemeClr val="dk1"/>
                          </a:solidFill>
                          <a:latin typeface="Calibri"/>
                          <a:ea typeface="Calibri"/>
                          <a:cs typeface="Calibri"/>
                          <a:sym typeface="Calibri"/>
                        </a:rPr>
                        <a:t>=a</a:t>
                      </a:r>
                      <a:endParaRPr sz="1200" b="0" i="0" u="none" strike="noStrike" cap="none">
                        <a:solidFill>
                          <a:schemeClr val="dk1"/>
                        </a:solidFill>
                        <a:latin typeface="Calibri"/>
                        <a:ea typeface="Calibri"/>
                        <a:cs typeface="Calibri"/>
                        <a:sym typeface="Calibri"/>
                      </a:endParaRPr>
                    </a:p>
                  </p:txBody>
                </p:sp>
              </p:grpSp>
              <p:sp>
                <p:nvSpPr>
                  <p:cNvPr id="669" name="Google Shape;669;p72"/>
                  <p:cNvSpPr/>
                  <p:nvPr/>
                </p:nvSpPr>
                <p:spPr>
                  <a:xfrm>
                    <a:off x="6018388" y="6278563"/>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1</a:t>
                    </a:r>
                    <a:endParaRPr sz="1800" b="0" i="0" u="none" strike="noStrike" cap="none">
                      <a:solidFill>
                        <a:schemeClr val="dk1"/>
                      </a:solidFill>
                      <a:latin typeface="Calibri"/>
                      <a:ea typeface="Calibri"/>
                      <a:cs typeface="Calibri"/>
                      <a:sym typeface="Calibri"/>
                    </a:endParaRPr>
                  </a:p>
                </p:txBody>
              </p:sp>
              <p:sp>
                <p:nvSpPr>
                  <p:cNvPr id="670" name="Google Shape;670;p72"/>
                  <p:cNvSpPr/>
                  <p:nvPr/>
                </p:nvSpPr>
                <p:spPr>
                  <a:xfrm>
                    <a:off x="800952" y="4839734"/>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X</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=b</a:t>
                    </a:r>
                    <a:endParaRPr sz="1200" b="0" i="0" u="none" strike="noStrike" cap="none">
                      <a:solidFill>
                        <a:schemeClr val="dk1"/>
                      </a:solidFill>
                      <a:latin typeface="Calibri"/>
                      <a:ea typeface="Calibri"/>
                      <a:cs typeface="Calibri"/>
                      <a:sym typeface="Calibri"/>
                    </a:endParaRPr>
                  </a:p>
                </p:txBody>
              </p:sp>
              <p:grpSp>
                <p:nvGrpSpPr>
                  <p:cNvPr id="671" name="Google Shape;671;p72"/>
                  <p:cNvGrpSpPr/>
                  <p:nvPr/>
                </p:nvGrpSpPr>
                <p:grpSpPr>
                  <a:xfrm>
                    <a:off x="2998694" y="5322598"/>
                    <a:ext cx="3563400" cy="452878"/>
                    <a:chOff x="3025588" y="5322598"/>
                    <a:chExt cx="3563400" cy="452878"/>
                  </a:xfrm>
                </p:grpSpPr>
                <p:cxnSp>
                  <p:nvCxnSpPr>
                    <p:cNvPr id="672" name="Google Shape;672;p72"/>
                    <p:cNvCxnSpPr/>
                    <p:nvPr/>
                  </p:nvCxnSpPr>
                  <p:spPr>
                    <a:xfrm>
                      <a:off x="3025588" y="5775476"/>
                      <a:ext cx="3563400" cy="0"/>
                    </a:xfrm>
                    <a:prstGeom prst="straightConnector1">
                      <a:avLst/>
                    </a:prstGeom>
                    <a:noFill/>
                    <a:ln w="25400" cap="flat" cmpd="sng">
                      <a:solidFill>
                        <a:schemeClr val="accent1"/>
                      </a:solidFill>
                      <a:prstDash val="dashDot"/>
                      <a:round/>
                      <a:headEnd type="none" w="sm" len="sm"/>
                      <a:tailEnd type="none" w="sm" len="sm"/>
                    </a:ln>
                    <a:effectLst>
                      <a:outerShdw blurRad="40000" dist="20000" dir="5400000" rotWithShape="0">
                        <a:srgbClr val="000000">
                          <a:alpha val="37650"/>
                        </a:srgbClr>
                      </a:outerShdw>
                    </a:effectLst>
                  </p:spPr>
                </p:cxnSp>
                <p:sp>
                  <p:nvSpPr>
                    <p:cNvPr id="673" name="Google Shape;673;p72"/>
                    <p:cNvSpPr/>
                    <p:nvPr/>
                  </p:nvSpPr>
                  <p:spPr>
                    <a:xfrm>
                      <a:off x="3185554" y="5322598"/>
                      <a:ext cx="844200" cy="4359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200" b="0" i="0" u="none" strike="noStrike" cap="none">
                          <a:solidFill>
                            <a:schemeClr val="dk1"/>
                          </a:solidFill>
                          <a:latin typeface="Calibri"/>
                          <a:ea typeface="Calibri"/>
                          <a:cs typeface="Calibri"/>
                          <a:sym typeface="Calibri"/>
                        </a:rPr>
                        <a:t>X</a:t>
                      </a:r>
                      <a:r>
                        <a:rPr lang="en" sz="1200" b="0" i="0" u="none" strike="noStrike" cap="none" baseline="-25000">
                          <a:solidFill>
                            <a:schemeClr val="dk1"/>
                          </a:solidFill>
                          <a:latin typeface="Calibri"/>
                          <a:ea typeface="Calibri"/>
                          <a:cs typeface="Calibri"/>
                          <a:sym typeface="Calibri"/>
                        </a:rPr>
                        <a:t>2</a:t>
                      </a:r>
                      <a:r>
                        <a:rPr lang="en" sz="1200" b="0" i="0" u="none" strike="noStrike" cap="none">
                          <a:solidFill>
                            <a:schemeClr val="dk1"/>
                          </a:solidFill>
                          <a:latin typeface="Calibri"/>
                          <a:ea typeface="Calibri"/>
                          <a:cs typeface="Calibri"/>
                          <a:sym typeface="Calibri"/>
                        </a:rPr>
                        <a:t>= c’</a:t>
                      </a:r>
                      <a:endParaRPr sz="1200" b="0" i="0" u="none" strike="noStrike" cap="none">
                        <a:solidFill>
                          <a:schemeClr val="dk1"/>
                        </a:solidFill>
                        <a:latin typeface="Calibri"/>
                        <a:ea typeface="Calibri"/>
                        <a:cs typeface="Calibri"/>
                        <a:sym typeface="Calibri"/>
                      </a:endParaRPr>
                    </a:p>
                  </p:txBody>
                </p:sp>
              </p:grpSp>
            </p:grpSp>
            <p:sp>
              <p:nvSpPr>
                <p:cNvPr id="674" name="Google Shape;674;p72"/>
                <p:cNvSpPr/>
                <p:nvPr/>
              </p:nvSpPr>
              <p:spPr>
                <a:xfrm>
                  <a:off x="571260" y="3717400"/>
                  <a:ext cx="712200" cy="3054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1800" b="0" i="0" u="none" strike="noStrike" cap="none">
                      <a:solidFill>
                        <a:schemeClr val="dk1"/>
                      </a:solidFill>
                      <a:latin typeface="Calibri"/>
                      <a:ea typeface="Calibri"/>
                      <a:cs typeface="Calibri"/>
                      <a:sym typeface="Calibri"/>
                    </a:rPr>
                    <a:t>X</a:t>
                  </a:r>
                  <a:r>
                    <a:rPr lang="en" sz="1800" b="0" i="0" u="none" strike="noStrike" cap="none" baseline="-25000">
                      <a:solidFill>
                        <a:schemeClr val="dk1"/>
                      </a:solidFill>
                      <a:latin typeface="Calibri"/>
                      <a:ea typeface="Calibri"/>
                      <a:cs typeface="Calibri"/>
                      <a:sym typeface="Calibri"/>
                    </a:rPr>
                    <a:t>2</a:t>
                  </a:r>
                  <a:endParaRPr sz="1800" b="0" i="0" u="none" strike="noStrike" cap="none">
                    <a:solidFill>
                      <a:schemeClr val="dk1"/>
                    </a:solidFill>
                    <a:latin typeface="Calibri"/>
                    <a:ea typeface="Calibri"/>
                    <a:cs typeface="Calibri"/>
                    <a:sym typeface="Calibri"/>
                  </a:endParaRPr>
                </a:p>
              </p:txBody>
            </p:sp>
          </p:grpSp>
          <p:sp>
            <p:nvSpPr>
              <p:cNvPr id="675" name="Google Shape;675;p72"/>
              <p:cNvSpPr/>
              <p:nvPr/>
            </p:nvSpPr>
            <p:spPr>
              <a:xfrm>
                <a:off x="1507936" y="2794871"/>
                <a:ext cx="1411800" cy="7164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0</a:t>
                </a:r>
                <a:endParaRPr sz="2800" b="0" i="0" u="none" strike="noStrike" cap="none">
                  <a:solidFill>
                    <a:schemeClr val="dk1"/>
                  </a:solidFill>
                  <a:latin typeface="Calibri"/>
                  <a:ea typeface="Calibri"/>
                  <a:cs typeface="Calibri"/>
                  <a:sym typeface="Calibri"/>
                </a:endParaRPr>
              </a:p>
            </p:txBody>
          </p:sp>
          <p:sp>
            <p:nvSpPr>
              <p:cNvPr id="676" name="Google Shape;676;p72"/>
              <p:cNvSpPr/>
              <p:nvPr/>
            </p:nvSpPr>
            <p:spPr>
              <a:xfrm>
                <a:off x="4118340" y="2753784"/>
                <a:ext cx="1411800" cy="7164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0.475</a:t>
                </a:r>
                <a:endParaRPr sz="2800" b="0" i="0" u="none" strike="noStrike" cap="none">
                  <a:solidFill>
                    <a:schemeClr val="dk1"/>
                  </a:solidFill>
                  <a:latin typeface="Calibri"/>
                  <a:ea typeface="Calibri"/>
                  <a:cs typeface="Calibri"/>
                  <a:sym typeface="Calibri"/>
                </a:endParaRPr>
              </a:p>
            </p:txBody>
          </p:sp>
          <p:sp>
            <p:nvSpPr>
              <p:cNvPr id="677" name="Google Shape;677;p72"/>
              <p:cNvSpPr/>
              <p:nvPr/>
            </p:nvSpPr>
            <p:spPr>
              <a:xfrm>
                <a:off x="4321821" y="3401669"/>
                <a:ext cx="1411800" cy="7164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2800" b="0" i="0" u="none" strike="noStrike" cap="none">
                    <a:solidFill>
                      <a:schemeClr val="dk1"/>
                    </a:solidFill>
                    <a:latin typeface="Calibri"/>
                    <a:ea typeface="Calibri"/>
                    <a:cs typeface="Calibri"/>
                    <a:sym typeface="Calibri"/>
                  </a:rPr>
                  <a:t>-0.5</a:t>
                </a:r>
                <a:endParaRPr sz="2800" b="0" i="0" u="none" strike="noStrike" cap="none">
                  <a:solidFill>
                    <a:schemeClr val="dk1"/>
                  </a:solidFill>
                  <a:latin typeface="Calibri"/>
                  <a:ea typeface="Calibri"/>
                  <a:cs typeface="Calibri"/>
                  <a:sym typeface="Calibri"/>
                </a:endParaRPr>
              </a:p>
            </p:txBody>
          </p:sp>
        </p:grpSp>
        <p:sp>
          <p:nvSpPr>
            <p:cNvPr id="678" name="Google Shape;678;p72"/>
            <p:cNvSpPr/>
            <p:nvPr/>
          </p:nvSpPr>
          <p:spPr>
            <a:xfrm>
              <a:off x="1997045" y="4163305"/>
              <a:ext cx="747300" cy="523800"/>
            </a:xfrm>
            <a:prstGeom prst="rect">
              <a:avLst/>
            </a:prstGeom>
            <a:noFill/>
            <a:ln>
              <a:noFill/>
            </a:ln>
            <a:effectLst>
              <a:outerShdw blurRad="40000" dist="23000" dir="5400000" rotWithShape="0">
                <a:srgbClr val="000000">
                  <a:alpha val="34900"/>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r>
                <a:rPr lang="en" sz="3600" b="0" i="0" u="none" strike="noStrike" cap="none">
                  <a:solidFill>
                    <a:schemeClr val="dk1"/>
                  </a:solidFill>
                  <a:latin typeface="Calibri"/>
                  <a:ea typeface="Calibri"/>
                  <a:cs typeface="Calibri"/>
                  <a:sym typeface="Calibri"/>
                </a:rPr>
                <a:t>+</a:t>
              </a:r>
              <a:endParaRPr sz="3600" b="0" i="0" u="none" strike="noStrike" cap="none">
                <a:solidFill>
                  <a:schemeClr val="dk1"/>
                </a:solidFill>
                <a:latin typeface="Calibri"/>
                <a:ea typeface="Calibri"/>
                <a:cs typeface="Calibri"/>
                <a:sym typeface="Calibri"/>
              </a:endParaRPr>
            </a:p>
          </p:txBody>
        </p:sp>
      </p:grpSp>
      <p:sp>
        <p:nvSpPr>
          <p:cNvPr id="679" name="Google Shape;679;p72"/>
          <p:cNvSpPr txBox="1">
            <a:spLocks noGrp="1"/>
          </p:cNvSpPr>
          <p:nvPr>
            <p:ph type="title"/>
          </p:nvPr>
        </p:nvSpPr>
        <p:spPr>
          <a:xfrm>
            <a:off x="457200" y="205978"/>
            <a:ext cx="8229600" cy="8574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 sz="3200">
                <a:latin typeface="Microsoft Yahei"/>
                <a:ea typeface="Microsoft Yahei"/>
                <a:cs typeface="Microsoft Yahei"/>
                <a:sym typeface="Microsoft Yahei"/>
              </a:rPr>
              <a:t>Decision tree in GBDT</a:t>
            </a:r>
            <a:endParaRPr sz="4400" i="0" u="none" strike="noStrike" cap="none">
              <a:solidFill>
                <a:schemeClr val="dk1"/>
              </a:solidFill>
              <a:latin typeface="Microsoft Yahei"/>
              <a:ea typeface="Microsoft Yahei"/>
              <a:cs typeface="Microsoft Yahei"/>
              <a:sym typeface="Microsoft Yahei"/>
            </a:endParaRPr>
          </a:p>
        </p:txBody>
      </p:sp>
      <p:sp>
        <p:nvSpPr>
          <p:cNvPr id="680" name="Google Shape;680;p72"/>
          <p:cNvSpPr txBox="1"/>
          <p:nvPr/>
        </p:nvSpPr>
        <p:spPr>
          <a:xfrm>
            <a:off x="4365475" y="1137925"/>
            <a:ext cx="4686600" cy="1154100"/>
          </a:xfrm>
          <a:prstGeom prst="rect">
            <a:avLst/>
          </a:prstGeom>
          <a:noFill/>
          <a:ln>
            <a:noFill/>
          </a:ln>
        </p:spPr>
        <p:txBody>
          <a:bodyPr spcFirstLastPara="1" wrap="square" lIns="91425" tIns="91425" rIns="91425" bIns="91425" anchor="t" anchorCtr="0">
            <a:noAutofit/>
          </a:bodyPr>
          <a:lstStyle/>
          <a:p>
            <a:pPr marL="228600" lvl="0" indent="-241300" rtl="0">
              <a:spcBef>
                <a:spcPts val="0"/>
              </a:spcBef>
              <a:spcAft>
                <a:spcPts val="0"/>
              </a:spcAft>
              <a:buClr>
                <a:schemeClr val="dk1"/>
              </a:buClr>
              <a:buSzPts val="1400"/>
              <a:buFont typeface="Microsoft Yahei"/>
              <a:buAutoNum type="arabicPeriod"/>
            </a:pPr>
            <a:r>
              <a:rPr lang="en">
                <a:solidFill>
                  <a:schemeClr val="dk1"/>
                </a:solidFill>
                <a:latin typeface="Microsoft Yahei"/>
                <a:ea typeface="Microsoft Yahei"/>
                <a:cs typeface="Microsoft Yahei"/>
                <a:sym typeface="Microsoft Yahei"/>
              </a:rPr>
              <a:t>损失函数为0.5*（y-F）</a:t>
            </a:r>
            <a:r>
              <a:rPr lang="en" baseline="30000">
                <a:solidFill>
                  <a:schemeClr val="dk1"/>
                </a:solidFill>
                <a:latin typeface="Microsoft Yahei"/>
                <a:ea typeface="Microsoft Yahei"/>
                <a:cs typeface="Microsoft Yahei"/>
                <a:sym typeface="Microsoft Yahei"/>
              </a:rPr>
              <a:t>2</a:t>
            </a:r>
            <a:r>
              <a:rPr lang="en">
                <a:solidFill>
                  <a:schemeClr val="dk1"/>
                </a:solidFill>
                <a:latin typeface="Microsoft Yahei"/>
                <a:ea typeface="Microsoft Yahei"/>
                <a:cs typeface="Microsoft Yahei"/>
                <a:sym typeface="Microsoft Yahei"/>
              </a:rPr>
              <a:t>，则负导数为y-F</a:t>
            </a:r>
            <a:endParaRPr>
              <a:solidFill>
                <a:schemeClr val="dk1"/>
              </a:solidFill>
              <a:latin typeface="Microsoft Yahei"/>
              <a:ea typeface="Microsoft Yahei"/>
              <a:cs typeface="Microsoft Yahei"/>
              <a:sym typeface="Microsoft Yahei"/>
            </a:endParaRPr>
          </a:p>
          <a:p>
            <a:pPr marL="228600" lvl="0" indent="-241300" rtl="0">
              <a:spcBef>
                <a:spcPts val="0"/>
              </a:spcBef>
              <a:spcAft>
                <a:spcPts val="0"/>
              </a:spcAft>
              <a:buClr>
                <a:schemeClr val="dk1"/>
              </a:buClr>
              <a:buSzPts val="1400"/>
              <a:buFont typeface="Microsoft Yahei"/>
              <a:buAutoNum type="arabicPeriod"/>
            </a:pPr>
            <a:r>
              <a:rPr lang="en">
                <a:solidFill>
                  <a:schemeClr val="dk1"/>
                </a:solidFill>
                <a:latin typeface="Microsoft Yahei"/>
                <a:ea typeface="Microsoft Yahei"/>
                <a:cs typeface="Microsoft Yahei"/>
                <a:sym typeface="Microsoft Yahei"/>
              </a:rPr>
              <a:t>根据最小平方差原理，拟合每个y-F，每个点的响应</a:t>
            </a:r>
            <a:endParaRPr>
              <a:solidFill>
                <a:schemeClr val="dk1"/>
              </a:solidFill>
              <a:latin typeface="Microsoft Yahei"/>
              <a:ea typeface="Microsoft Yahei"/>
              <a:cs typeface="Microsoft Yahei"/>
              <a:sym typeface="Microsoft Yahei"/>
            </a:endParaRPr>
          </a:p>
          <a:p>
            <a:pPr marL="228600" lvl="0" indent="-241300" rtl="0">
              <a:spcBef>
                <a:spcPts val="0"/>
              </a:spcBef>
              <a:spcAft>
                <a:spcPts val="0"/>
              </a:spcAft>
              <a:buClr>
                <a:schemeClr val="dk1"/>
              </a:buClr>
              <a:buSzPts val="1400"/>
              <a:buFont typeface="Microsoft Yahei"/>
              <a:buAutoNum type="arabicPeriod"/>
            </a:pPr>
            <a:r>
              <a:rPr lang="en">
                <a:solidFill>
                  <a:schemeClr val="dk1"/>
                </a:solidFill>
                <a:latin typeface="Microsoft Yahei"/>
                <a:ea typeface="Microsoft Yahei"/>
                <a:cs typeface="Microsoft Yahei"/>
                <a:sym typeface="Microsoft Yahei"/>
              </a:rPr>
              <a:t>遍历所有切分的可能，计算出每个子空间的最优响应</a:t>
            </a:r>
            <a:endParaRPr>
              <a:solidFill>
                <a:schemeClr val="dk1"/>
              </a:solidFill>
              <a:latin typeface="Microsoft Yahei"/>
              <a:ea typeface="Microsoft Yahei"/>
              <a:cs typeface="Microsoft Yahei"/>
              <a:sym typeface="Microsoft Yahei"/>
            </a:endParaRPr>
          </a:p>
          <a:p>
            <a:pPr marL="228600" lvl="0" indent="-241300" rtl="0">
              <a:spcBef>
                <a:spcPts val="0"/>
              </a:spcBef>
              <a:spcAft>
                <a:spcPts val="0"/>
              </a:spcAft>
              <a:buClr>
                <a:schemeClr val="dk1"/>
              </a:buClr>
              <a:buSzPts val="1400"/>
              <a:buFont typeface="Microsoft Yahei"/>
              <a:buAutoNum type="arabicPeriod"/>
            </a:pPr>
            <a:r>
              <a:rPr lang="en">
                <a:solidFill>
                  <a:schemeClr val="dk1"/>
                </a:solidFill>
                <a:latin typeface="Microsoft Yahei"/>
                <a:ea typeface="Microsoft Yahei"/>
                <a:cs typeface="Microsoft Yahei"/>
                <a:sym typeface="Microsoft Yahei"/>
              </a:rPr>
              <a:t>将当前树加入到boosting 森林中</a:t>
            </a:r>
            <a:endParaRPr>
              <a:latin typeface="Microsoft Yahei"/>
              <a:ea typeface="Microsoft Yahei"/>
              <a:cs typeface="Microsoft Yahei"/>
              <a:sym typeface="Microsoft Yahe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44"/>
                                        </p:tgtEl>
                                        <p:attrNameLst>
                                          <p:attrName>style.visibility</p:attrName>
                                        </p:attrNameLst>
                                      </p:cBhvr>
                                      <p:to>
                                        <p:strVal val="visible"/>
                                      </p:to>
                                    </p:set>
                                    <p:anim calcmode="lin" valueType="num">
                                      <p:cBhvr additive="base">
                                        <p:cTn id="7" dur="500"/>
                                        <p:tgtEl>
                                          <p:spTgt spid="644"/>
                                        </p:tgtEl>
                                        <p:attrNameLst>
                                          <p:attrName>ppt_y</p:attrName>
                                        </p:attrNameLst>
                                      </p:cBhvr>
                                      <p:tavLst>
                                        <p:tav tm="0">
                                          <p:val>
                                            <p:strVal val="#ppt_y+1"/>
                                          </p:val>
                                        </p:tav>
                                        <p:tav tm="100000">
                                          <p:val>
                                            <p:strVal val="#ppt_y"/>
                                          </p:val>
                                        </p:tav>
                                      </p:tavLst>
                                    </p:anim>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99"/>
                                        </p:tgtEl>
                                        <p:attrNameLst>
                                          <p:attrName>style.visibility</p:attrName>
                                        </p:attrNameLst>
                                      </p:cBhvr>
                                      <p:to>
                                        <p:strVal val="visible"/>
                                      </p:to>
                                    </p:set>
                                    <p:anim calcmode="lin" valueType="num">
                                      <p:cBhvr additive="base">
                                        <p:cTn id="12" dur="500"/>
                                        <p:tgtEl>
                                          <p:spTgt spid="59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73"/>
          <p:cNvSpPr txBox="1">
            <a:spLocks noGrp="1"/>
          </p:cNvSpPr>
          <p:nvPr>
            <p:ph type="title"/>
          </p:nvPr>
        </p:nvSpPr>
        <p:spPr>
          <a:xfrm>
            <a:off x="4830450" y="1213750"/>
            <a:ext cx="4045200" cy="1509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solidFill>
                  <a:schemeClr val="lt1"/>
                </a:solidFill>
              </a:rPr>
              <a:t>L2R经典算法</a:t>
            </a:r>
            <a:endParaRPr>
              <a:solidFill>
                <a:schemeClr val="lt1"/>
              </a:solidFill>
            </a:endParaRPr>
          </a:p>
        </p:txBody>
      </p:sp>
      <p:sp>
        <p:nvSpPr>
          <p:cNvPr id="686" name="Google Shape;686;p73"/>
          <p:cNvSpPr txBox="1">
            <a:spLocks noGrp="1"/>
          </p:cNvSpPr>
          <p:nvPr>
            <p:ph type="subTitle" idx="1"/>
          </p:nvPr>
        </p:nvSpPr>
        <p:spPr>
          <a:xfrm>
            <a:off x="4830450" y="2776926"/>
            <a:ext cx="4045200" cy="1345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solidFill>
                  <a:schemeClr val="accent4"/>
                </a:solidFill>
              </a:rPr>
              <a:t>Microsoft经典排序算法的演变</a:t>
            </a:r>
            <a:endParaRPr>
              <a:solidFill>
                <a:schemeClr val="accent4"/>
              </a:solidFill>
            </a:endParaRPr>
          </a:p>
          <a:p>
            <a:pPr marL="0" lvl="0" indent="0">
              <a:spcBef>
                <a:spcPts val="0"/>
              </a:spcBef>
              <a:spcAft>
                <a:spcPts val="0"/>
              </a:spcAft>
              <a:buNone/>
            </a:pPr>
            <a:r>
              <a:rPr lang="en"/>
              <a:t>RankNet</a:t>
            </a:r>
            <a:r>
              <a:rPr lang="en" sz="1600"/>
              <a:t> → </a:t>
            </a:r>
            <a:r>
              <a:rPr lang="en"/>
              <a:t>LambdaRank</a:t>
            </a:r>
            <a:br>
              <a:rPr lang="en"/>
            </a:br>
            <a:r>
              <a:rPr lang="en" sz="1600"/>
              <a:t> → </a:t>
            </a:r>
            <a:r>
              <a:rPr lang="en"/>
              <a:t>LambdaMART</a:t>
            </a:r>
            <a:endParaRPr/>
          </a:p>
        </p:txBody>
      </p:sp>
      <p:pic>
        <p:nvPicPr>
          <p:cNvPr id="687" name="Google Shape;687;p73"/>
          <p:cNvPicPr preferRelativeResize="0"/>
          <p:nvPr/>
        </p:nvPicPr>
        <p:blipFill rotWithShape="1">
          <a:blip r:embed="rId3">
            <a:alphaModFix/>
          </a:blip>
          <a:srcRect l="10890" r="29892"/>
          <a:stretch/>
        </p:blipFill>
        <p:spPr>
          <a:xfrm>
            <a:off x="0" y="0"/>
            <a:ext cx="4572875" cy="51435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74"/>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RankNet (2005)</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7" name="Google Shape;697;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RankNet</a:t>
            </a:r>
            <a:endParaRPr/>
          </a:p>
        </p:txBody>
      </p:sp>
      <p:sp>
        <p:nvSpPr>
          <p:cNvPr id="698" name="Google Shape;698;p7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r>
              <a:rPr lang="en"/>
              <a:t>Pairwise中，文档i排的比文档j靠前，我们记为：</a:t>
            </a:r>
            <a:br>
              <a:rPr lang="en"/>
            </a:br>
            <a:r>
              <a:rPr lang="en"/>
              <a:t>对于文档i和文档j有一组特征向量x </a:t>
            </a:r>
            <a:r>
              <a:rPr lang="en" sz="1400"/>
              <a:t>(比如相关性、分类、热度之类的)</a:t>
            </a:r>
            <a:r>
              <a:rPr lang="en"/>
              <a:t>，可以计算出</a:t>
            </a:r>
            <a:r>
              <a:rPr lang="en">
                <a:solidFill>
                  <a:srgbClr val="E06666"/>
                </a:solidFill>
              </a:rPr>
              <a:t>排序分</a:t>
            </a:r>
            <a:r>
              <a:rPr lang="en"/>
              <a:t>：</a:t>
            </a:r>
            <a:endParaRPr/>
          </a:p>
          <a:p>
            <a:pPr marL="0" lvl="0" indent="0" algn="r" rtl="0">
              <a:lnSpc>
                <a:spcPct val="150000"/>
              </a:lnSpc>
              <a:spcBef>
                <a:spcPts val="0"/>
              </a:spcBef>
              <a:spcAft>
                <a:spcPts val="0"/>
              </a:spcAft>
              <a:buNone/>
            </a:pPr>
            <a:r>
              <a:rPr lang="en"/>
              <a:t>(即当            时，   排的比   靠前)</a:t>
            </a:r>
            <a:endParaRPr/>
          </a:p>
          <a:p>
            <a:pPr marL="0" lvl="0" indent="0" rtl="0">
              <a:spcBef>
                <a:spcPts val="0"/>
              </a:spcBef>
              <a:spcAft>
                <a:spcPts val="0"/>
              </a:spcAft>
              <a:buNone/>
            </a:pPr>
            <a:endParaRPr/>
          </a:p>
          <a:p>
            <a:pPr marL="0" lvl="0" indent="0" rtl="0">
              <a:spcBef>
                <a:spcPts val="0"/>
              </a:spcBef>
              <a:spcAft>
                <a:spcPts val="0"/>
              </a:spcAft>
              <a:buNone/>
            </a:pPr>
            <a:r>
              <a:rPr lang="en"/>
              <a:t>我们用      表示   比   排得好的概率，     可以写成如下形式：</a:t>
            </a:r>
            <a:br>
              <a:rPr lang="en"/>
            </a:br>
            <a:endParaRPr/>
          </a:p>
          <a:p>
            <a:pPr marL="0" lvl="0" indent="0" rtl="0">
              <a:spcBef>
                <a:spcPts val="0"/>
              </a:spcBef>
              <a:spcAft>
                <a:spcPts val="0"/>
              </a:spcAft>
              <a:buNone/>
            </a:pPr>
            <a:endParaRPr/>
          </a:p>
          <a:p>
            <a:pPr marL="0" lvl="0" indent="0" rtl="0">
              <a:lnSpc>
                <a:spcPct val="150000"/>
              </a:lnSpc>
              <a:spcBef>
                <a:spcPts val="0"/>
              </a:spcBef>
              <a:spcAft>
                <a:spcPts val="0"/>
              </a:spcAft>
              <a:buNone/>
            </a:pPr>
            <a:endParaRPr/>
          </a:p>
          <a:p>
            <a:pPr marL="0" lvl="0" indent="0" algn="r" rtl="0">
              <a:spcBef>
                <a:spcPts val="0"/>
              </a:spcBef>
              <a:spcAft>
                <a:spcPts val="0"/>
              </a:spcAft>
              <a:buNone/>
            </a:pPr>
            <a:r>
              <a:rPr lang="en" sz="1400"/>
              <a:t>注：sigma只与sigmoid函数的形状有关，是</a:t>
            </a:r>
            <a:r>
              <a:rPr lang="en" sz="1400">
                <a:solidFill>
                  <a:schemeClr val="dk2"/>
                </a:solidFill>
              </a:rPr>
              <a:t>常数</a:t>
            </a:r>
            <a:endParaRPr sz="1400">
              <a:solidFill>
                <a:schemeClr val="dk2"/>
              </a:solidFill>
            </a:endParaRPr>
          </a:p>
        </p:txBody>
      </p:sp>
      <p:pic>
        <p:nvPicPr>
          <p:cNvPr id="699" name="Google Shape;699;p75"/>
          <p:cNvPicPr preferRelativeResize="0"/>
          <p:nvPr/>
        </p:nvPicPr>
        <p:blipFill>
          <a:blip r:embed="rId3">
            <a:alphaModFix/>
          </a:blip>
          <a:stretch>
            <a:fillRect/>
          </a:stretch>
        </p:blipFill>
        <p:spPr>
          <a:xfrm>
            <a:off x="1861838" y="3203002"/>
            <a:ext cx="5420315" cy="572700"/>
          </a:xfrm>
          <a:prstGeom prst="rect">
            <a:avLst/>
          </a:prstGeom>
          <a:noFill/>
          <a:ln>
            <a:noFill/>
          </a:ln>
        </p:spPr>
      </p:pic>
      <p:pic>
        <p:nvPicPr>
          <p:cNvPr id="700" name="Google Shape;700;p75"/>
          <p:cNvPicPr preferRelativeResize="0"/>
          <p:nvPr/>
        </p:nvPicPr>
        <p:blipFill>
          <a:blip r:embed="rId4">
            <a:alphaModFix/>
          </a:blip>
          <a:stretch>
            <a:fillRect/>
          </a:stretch>
        </p:blipFill>
        <p:spPr>
          <a:xfrm>
            <a:off x="2613725" y="2076450"/>
            <a:ext cx="2553974" cy="269825"/>
          </a:xfrm>
          <a:prstGeom prst="rect">
            <a:avLst/>
          </a:prstGeom>
          <a:noFill/>
          <a:ln>
            <a:noFill/>
          </a:ln>
        </p:spPr>
      </p:pic>
      <p:pic>
        <p:nvPicPr>
          <p:cNvPr id="701" name="Google Shape;701;p75"/>
          <p:cNvPicPr preferRelativeResize="0"/>
          <p:nvPr/>
        </p:nvPicPr>
        <p:blipFill>
          <a:blip r:embed="rId5">
            <a:alphaModFix/>
          </a:blip>
          <a:stretch>
            <a:fillRect/>
          </a:stretch>
        </p:blipFill>
        <p:spPr>
          <a:xfrm>
            <a:off x="1103666" y="2808916"/>
            <a:ext cx="276925" cy="226575"/>
          </a:xfrm>
          <a:prstGeom prst="rect">
            <a:avLst/>
          </a:prstGeom>
          <a:noFill/>
          <a:ln>
            <a:noFill/>
          </a:ln>
        </p:spPr>
      </p:pic>
      <p:pic>
        <p:nvPicPr>
          <p:cNvPr id="702" name="Google Shape;702;p75"/>
          <p:cNvPicPr preferRelativeResize="0"/>
          <p:nvPr/>
        </p:nvPicPr>
        <p:blipFill>
          <a:blip r:embed="rId5">
            <a:alphaModFix/>
          </a:blip>
          <a:stretch>
            <a:fillRect/>
          </a:stretch>
        </p:blipFill>
        <p:spPr>
          <a:xfrm>
            <a:off x="4071588" y="2808916"/>
            <a:ext cx="276925" cy="226575"/>
          </a:xfrm>
          <a:prstGeom prst="rect">
            <a:avLst/>
          </a:prstGeom>
          <a:noFill/>
          <a:ln>
            <a:noFill/>
          </a:ln>
        </p:spPr>
      </p:pic>
      <p:pic>
        <p:nvPicPr>
          <p:cNvPr id="703" name="Google Shape;703;p75"/>
          <p:cNvPicPr preferRelativeResize="0"/>
          <p:nvPr/>
        </p:nvPicPr>
        <p:blipFill>
          <a:blip r:embed="rId6">
            <a:alphaModFix/>
          </a:blip>
          <a:stretch>
            <a:fillRect/>
          </a:stretch>
        </p:blipFill>
        <p:spPr>
          <a:xfrm>
            <a:off x="5167699" y="1269850"/>
            <a:ext cx="750848" cy="226575"/>
          </a:xfrm>
          <a:prstGeom prst="rect">
            <a:avLst/>
          </a:prstGeom>
          <a:noFill/>
          <a:ln>
            <a:noFill/>
          </a:ln>
        </p:spPr>
      </p:pic>
      <p:pic>
        <p:nvPicPr>
          <p:cNvPr id="704" name="Google Shape;704;p75"/>
          <p:cNvPicPr preferRelativeResize="0"/>
          <p:nvPr/>
        </p:nvPicPr>
        <p:blipFill>
          <a:blip r:embed="rId7">
            <a:alphaModFix/>
          </a:blip>
          <a:stretch>
            <a:fillRect/>
          </a:stretch>
        </p:blipFill>
        <p:spPr>
          <a:xfrm>
            <a:off x="6044825" y="2119768"/>
            <a:ext cx="650050" cy="191200"/>
          </a:xfrm>
          <a:prstGeom prst="rect">
            <a:avLst/>
          </a:prstGeom>
          <a:noFill/>
          <a:ln>
            <a:noFill/>
          </a:ln>
        </p:spPr>
      </p:pic>
      <p:pic>
        <p:nvPicPr>
          <p:cNvPr id="705" name="Google Shape;705;p75"/>
          <p:cNvPicPr preferRelativeResize="0"/>
          <p:nvPr/>
        </p:nvPicPr>
        <p:blipFill>
          <a:blip r:embed="rId8">
            <a:alphaModFix/>
          </a:blip>
          <a:stretch>
            <a:fillRect/>
          </a:stretch>
        </p:blipFill>
        <p:spPr>
          <a:xfrm>
            <a:off x="7171591" y="2132609"/>
            <a:ext cx="152900" cy="148700"/>
          </a:xfrm>
          <a:prstGeom prst="rect">
            <a:avLst/>
          </a:prstGeom>
          <a:noFill/>
          <a:ln>
            <a:noFill/>
          </a:ln>
        </p:spPr>
      </p:pic>
      <p:pic>
        <p:nvPicPr>
          <p:cNvPr id="706" name="Google Shape;706;p75"/>
          <p:cNvPicPr preferRelativeResize="0"/>
          <p:nvPr/>
        </p:nvPicPr>
        <p:blipFill>
          <a:blip r:embed="rId9">
            <a:alphaModFix/>
          </a:blip>
          <a:stretch>
            <a:fillRect/>
          </a:stretch>
        </p:blipFill>
        <p:spPr>
          <a:xfrm>
            <a:off x="8058100" y="2126575"/>
            <a:ext cx="152900" cy="160741"/>
          </a:xfrm>
          <a:prstGeom prst="rect">
            <a:avLst/>
          </a:prstGeom>
          <a:noFill/>
          <a:ln>
            <a:noFill/>
          </a:ln>
        </p:spPr>
      </p:pic>
      <p:pic>
        <p:nvPicPr>
          <p:cNvPr id="707" name="Google Shape;707;p75"/>
          <p:cNvPicPr preferRelativeResize="0"/>
          <p:nvPr/>
        </p:nvPicPr>
        <p:blipFill>
          <a:blip r:embed="rId8">
            <a:alphaModFix/>
          </a:blip>
          <a:stretch>
            <a:fillRect/>
          </a:stretch>
        </p:blipFill>
        <p:spPr>
          <a:xfrm>
            <a:off x="1919523" y="2847872"/>
            <a:ext cx="152900" cy="148700"/>
          </a:xfrm>
          <a:prstGeom prst="rect">
            <a:avLst/>
          </a:prstGeom>
          <a:noFill/>
          <a:ln>
            <a:noFill/>
          </a:ln>
        </p:spPr>
      </p:pic>
      <p:pic>
        <p:nvPicPr>
          <p:cNvPr id="708" name="Google Shape;708;p75"/>
          <p:cNvPicPr preferRelativeResize="0"/>
          <p:nvPr/>
        </p:nvPicPr>
        <p:blipFill>
          <a:blip r:embed="rId9">
            <a:alphaModFix/>
          </a:blip>
          <a:stretch>
            <a:fillRect/>
          </a:stretch>
        </p:blipFill>
        <p:spPr>
          <a:xfrm>
            <a:off x="2309350" y="2841850"/>
            <a:ext cx="152900" cy="160741"/>
          </a:xfrm>
          <a:prstGeom prst="rect">
            <a:avLst/>
          </a:prstGeom>
          <a:noFill/>
          <a:ln>
            <a:noFill/>
          </a:ln>
        </p:spPr>
      </p:pic>
      <p:sp>
        <p:nvSpPr>
          <p:cNvPr id="709" name="Google Shape;709;p75"/>
          <p:cNvSpPr/>
          <p:nvPr/>
        </p:nvSpPr>
        <p:spPr>
          <a:xfrm>
            <a:off x="4071600" y="3148400"/>
            <a:ext cx="1412700" cy="7662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709"/>
                                        </p:tgtEl>
                                        <p:attrNameLst>
                                          <p:attrName>style.visibility</p:attrName>
                                        </p:attrNameLst>
                                      </p:cBhvr>
                                      <p:to>
                                        <p:strVal val="visible"/>
                                      </p:to>
                                    </p:set>
                                    <p:anim calcmode="lin" valueType="num">
                                      <p:cBhvr additive="base">
                                        <p:cTn id="7" dur="300"/>
                                        <p:tgtEl>
                                          <p:spTgt spid="709"/>
                                        </p:tgtEl>
                                        <p:attrNameLst>
                                          <p:attrName>ppt_w</p:attrName>
                                        </p:attrNameLst>
                                      </p:cBhvr>
                                      <p:tavLst>
                                        <p:tav tm="0">
                                          <p:val>
                                            <p:strVal val="0"/>
                                          </p:val>
                                        </p:tav>
                                        <p:tav tm="100000">
                                          <p:val>
                                            <p:strVal val="#ppt_w"/>
                                          </p:val>
                                        </p:tav>
                                      </p:tavLst>
                                    </p:anim>
                                    <p:anim calcmode="lin" valueType="num">
                                      <p:cBhvr additive="base">
                                        <p:cTn id="8" dur="300"/>
                                        <p:tgtEl>
                                          <p:spTgt spid="70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Search Ranking</a:t>
            </a:r>
            <a:endParaRPr/>
          </a:p>
        </p:txBody>
      </p:sp>
      <p:sp>
        <p:nvSpPr>
          <p:cNvPr id="208" name="Google Shape;208;p40"/>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搜索的常见流程（包括视频搜索）：</a:t>
            </a:r>
            <a:endParaRPr/>
          </a:p>
          <a:p>
            <a:pPr marL="457200" lvl="0" indent="-342900" rtl="0">
              <a:lnSpc>
                <a:spcPct val="100000"/>
              </a:lnSpc>
              <a:spcBef>
                <a:spcPts val="1600"/>
              </a:spcBef>
              <a:spcAft>
                <a:spcPts val="0"/>
              </a:spcAft>
              <a:buSzPts val="1800"/>
              <a:buAutoNum type="arabicParenR"/>
            </a:pPr>
            <a:r>
              <a:rPr lang="en" sz="1800"/>
              <a:t>文档建立倒排索引；</a:t>
            </a:r>
            <a:endParaRPr sz="1800"/>
          </a:p>
          <a:p>
            <a:pPr marL="457200" lvl="0" indent="-342900" rtl="0">
              <a:lnSpc>
                <a:spcPct val="100000"/>
              </a:lnSpc>
              <a:spcBef>
                <a:spcPts val="0"/>
              </a:spcBef>
              <a:spcAft>
                <a:spcPts val="0"/>
              </a:spcAft>
              <a:buSzPts val="1800"/>
              <a:buAutoNum type="arabicParenR"/>
            </a:pPr>
            <a:r>
              <a:rPr lang="en" sz="1800"/>
              <a:t>搜索引擎召回；</a:t>
            </a:r>
            <a:endParaRPr sz="1800"/>
          </a:p>
          <a:p>
            <a:pPr marL="457200" lvl="0" indent="-342900" rtl="0">
              <a:lnSpc>
                <a:spcPct val="100000"/>
              </a:lnSpc>
              <a:spcBef>
                <a:spcPts val="0"/>
              </a:spcBef>
              <a:spcAft>
                <a:spcPts val="0"/>
              </a:spcAft>
              <a:buClr>
                <a:schemeClr val="accent5"/>
              </a:buClr>
              <a:buSzPts val="1800"/>
              <a:buAutoNum type="arabicParenR"/>
            </a:pPr>
            <a:r>
              <a:rPr lang="en" sz="1800">
                <a:solidFill>
                  <a:schemeClr val="accent5"/>
                </a:solidFill>
              </a:rPr>
              <a:t>训练数据收集；</a:t>
            </a:r>
            <a:endParaRPr sz="1800">
              <a:solidFill>
                <a:schemeClr val="accent5"/>
              </a:solidFill>
            </a:endParaRPr>
          </a:p>
          <a:p>
            <a:pPr marL="457200" lvl="0" indent="-342900" rtl="0">
              <a:lnSpc>
                <a:spcPct val="100000"/>
              </a:lnSpc>
              <a:spcBef>
                <a:spcPts val="0"/>
              </a:spcBef>
              <a:spcAft>
                <a:spcPts val="0"/>
              </a:spcAft>
              <a:buClr>
                <a:schemeClr val="accent5"/>
              </a:buClr>
              <a:buSzPts val="1800"/>
              <a:buAutoNum type="arabicParenR"/>
            </a:pPr>
            <a:r>
              <a:rPr lang="en" sz="1800">
                <a:solidFill>
                  <a:schemeClr val="accent5"/>
                </a:solidFill>
              </a:rPr>
              <a:t>生成排序模型；</a:t>
            </a:r>
            <a:endParaRPr sz="1800">
              <a:solidFill>
                <a:schemeClr val="accent5"/>
              </a:solidFill>
            </a:endParaRPr>
          </a:p>
          <a:p>
            <a:pPr marL="457200" lvl="0" indent="-342900" rtl="0">
              <a:lnSpc>
                <a:spcPct val="100000"/>
              </a:lnSpc>
              <a:spcBef>
                <a:spcPts val="0"/>
              </a:spcBef>
              <a:spcAft>
                <a:spcPts val="0"/>
              </a:spcAft>
              <a:buSzPts val="1800"/>
              <a:buAutoNum type="arabicParenR"/>
            </a:pPr>
            <a:r>
              <a:rPr lang="en" sz="1800" b="1"/>
              <a:t>Top-k</a:t>
            </a:r>
            <a:r>
              <a:rPr lang="en" sz="1800"/>
              <a:t> Query精细化排序；</a:t>
            </a:r>
            <a:endParaRPr sz="1800"/>
          </a:p>
          <a:p>
            <a:pPr marL="0" lvl="0" indent="0">
              <a:spcBef>
                <a:spcPts val="1600"/>
              </a:spcBef>
              <a:spcAft>
                <a:spcPts val="1600"/>
              </a:spcAft>
              <a:buNone/>
            </a:pPr>
            <a:endParaRPr/>
          </a:p>
        </p:txBody>
      </p:sp>
      <p:pic>
        <p:nvPicPr>
          <p:cNvPr id="209" name="Google Shape;209;p40"/>
          <p:cNvPicPr preferRelativeResize="0"/>
          <p:nvPr/>
        </p:nvPicPr>
        <p:blipFill>
          <a:blip r:embed="rId3">
            <a:alphaModFix/>
          </a:blip>
          <a:stretch>
            <a:fillRect/>
          </a:stretch>
        </p:blipFill>
        <p:spPr>
          <a:xfrm>
            <a:off x="4359000" y="445025"/>
            <a:ext cx="4473300" cy="4123850"/>
          </a:xfrm>
          <a:prstGeom prst="rect">
            <a:avLst/>
          </a:prstGeom>
          <a:noFill/>
          <a:ln>
            <a:noFill/>
          </a:ln>
        </p:spPr>
      </p:pic>
      <p:sp>
        <p:nvSpPr>
          <p:cNvPr id="210" name="Google Shape;210;p40"/>
          <p:cNvSpPr/>
          <p:nvPr/>
        </p:nvSpPr>
        <p:spPr>
          <a:xfrm>
            <a:off x="7600325" y="2440975"/>
            <a:ext cx="1331400" cy="2127900"/>
          </a:xfrm>
          <a:prstGeom prst="rect">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0"/>
                                        </p:tgtEl>
                                        <p:attrNameLst>
                                          <p:attrName>style.visibility</p:attrName>
                                        </p:attrNameLst>
                                      </p:cBhvr>
                                      <p:to>
                                        <p:strVal val="visible"/>
                                      </p:to>
                                    </p:set>
                                    <p:animEffect transition="in" filter="fade">
                                      <p:cBhvr>
                                        <p:cTn id="7" dur="1000"/>
                                        <p:tgtEl>
                                          <p:spTgt spid="2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13"/>
        <p:cNvGrpSpPr/>
        <p:nvPr/>
      </p:nvGrpSpPr>
      <p:grpSpPr>
        <a:xfrm>
          <a:off x="0" y="0"/>
          <a:ext cx="0" cy="0"/>
          <a:chOff x="0" y="0"/>
          <a:chExt cx="0" cy="0"/>
        </a:xfrm>
      </p:grpSpPr>
      <p:sp>
        <p:nvSpPr>
          <p:cNvPr id="714" name="Google Shape;714;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RankNet</a:t>
            </a:r>
            <a:endParaRPr/>
          </a:p>
        </p:txBody>
      </p:sp>
      <p:sp>
        <p:nvSpPr>
          <p:cNvPr id="715" name="Google Shape;715;p7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400"/>
              <a:t>      物理意义就是</a:t>
            </a:r>
            <a:r>
              <a:rPr lang="en" sz="1400">
                <a:solidFill>
                  <a:srgbClr val="E06666"/>
                </a:solidFill>
              </a:rPr>
              <a:t>第i个样本排在第j个样本前面的概率</a:t>
            </a:r>
            <a:r>
              <a:rPr lang="en" sz="1400"/>
              <a:t>，其中si和sj都是前面排序函数f(x)输出的得分：</a:t>
            </a:r>
            <a:endParaRPr sz="1400"/>
          </a:p>
          <a:p>
            <a:pPr marL="0" lvl="0" indent="0" rtl="0">
              <a:spcBef>
                <a:spcPts val="0"/>
              </a:spcBef>
              <a:spcAft>
                <a:spcPts val="0"/>
              </a:spcAft>
              <a:buNone/>
            </a:pPr>
            <a:endParaRPr sz="1400"/>
          </a:p>
          <a:p>
            <a:pPr marL="0" lvl="0" indent="0" rtl="0">
              <a:lnSpc>
                <a:spcPct val="150000"/>
              </a:lnSpc>
              <a:spcBef>
                <a:spcPts val="0"/>
              </a:spcBef>
              <a:spcAft>
                <a:spcPts val="0"/>
              </a:spcAft>
              <a:buNone/>
            </a:pPr>
            <a:endParaRPr sz="1400"/>
          </a:p>
          <a:p>
            <a:pPr marL="0" lvl="0" indent="0" rtl="0">
              <a:spcBef>
                <a:spcPts val="0"/>
              </a:spcBef>
              <a:spcAft>
                <a:spcPts val="0"/>
              </a:spcAft>
              <a:buNone/>
            </a:pPr>
            <a:r>
              <a:rPr lang="en" sz="1400"/>
              <a:t>然后我们可以定义</a:t>
            </a:r>
            <a:r>
              <a:rPr lang="en" sz="1400">
                <a:solidFill>
                  <a:srgbClr val="3C78D8"/>
                </a:solidFill>
              </a:rPr>
              <a:t>真实概率</a:t>
            </a:r>
            <a:r>
              <a:rPr lang="en" sz="1200"/>
              <a:t>(其中</a:t>
            </a:r>
            <a:r>
              <a:rPr lang="en" sz="1200" b="1"/>
              <a:t>Sij取值{-1,0,1}</a:t>
            </a:r>
            <a:r>
              <a:rPr lang="en" sz="1200"/>
              <a:t>，1代表i好于j，-1代表i差于j，0代表排序分相等)</a:t>
            </a:r>
            <a:r>
              <a:rPr lang="en" sz="1400"/>
              <a:t>：</a:t>
            </a:r>
            <a:endParaRPr/>
          </a:p>
          <a:p>
            <a:pPr marL="0" lvl="0" indent="0" rtl="0">
              <a:spcBef>
                <a:spcPts val="0"/>
              </a:spcBef>
              <a:spcAft>
                <a:spcPts val="0"/>
              </a:spcAft>
              <a:buNone/>
            </a:pPr>
            <a:endParaRPr/>
          </a:p>
          <a:p>
            <a:pPr marL="0" lvl="0" indent="0" rtl="0">
              <a:lnSpc>
                <a:spcPct val="150000"/>
              </a:lnSpc>
              <a:spcBef>
                <a:spcPts val="0"/>
              </a:spcBef>
              <a:spcAft>
                <a:spcPts val="0"/>
              </a:spcAft>
              <a:buNone/>
            </a:pPr>
            <a:endParaRPr/>
          </a:p>
          <a:p>
            <a:pPr marL="0" lvl="0" indent="0">
              <a:spcBef>
                <a:spcPts val="0"/>
              </a:spcBef>
              <a:spcAft>
                <a:spcPts val="0"/>
              </a:spcAft>
              <a:buNone/>
            </a:pPr>
            <a:r>
              <a:rPr lang="en" sz="1400"/>
              <a:t>有了目标概率和模型预测概率，可以使用交叉熵（cross entropy loss function）作为概率损失函数训练RankNet。</a:t>
            </a:r>
            <a:r>
              <a:rPr lang="en" sz="1400" b="1"/>
              <a:t>交叉熵</a:t>
            </a:r>
            <a:r>
              <a:rPr lang="en" sz="1400">
                <a:solidFill>
                  <a:srgbClr val="A64D79"/>
                </a:solidFill>
              </a:rPr>
              <a:t>衡量了预测概率和目标概率在概率分布上的拟合程度</a:t>
            </a:r>
            <a:r>
              <a:rPr lang="en" sz="1400"/>
              <a:t>：</a:t>
            </a:r>
            <a:br>
              <a:rPr lang="en" sz="1400"/>
            </a:br>
            <a:endParaRPr sz="1400"/>
          </a:p>
          <a:p>
            <a:pPr marL="0" lvl="0" indent="0" rtl="0">
              <a:spcBef>
                <a:spcPts val="1600"/>
              </a:spcBef>
              <a:spcAft>
                <a:spcPts val="0"/>
              </a:spcAft>
              <a:buNone/>
            </a:pPr>
            <a:r>
              <a:rPr lang="en" sz="1400"/>
              <a:t>带入上面两种概率的定义，可以得到：</a:t>
            </a:r>
            <a:endParaRPr sz="1400"/>
          </a:p>
          <a:p>
            <a:pPr marL="0" lvl="0" indent="0">
              <a:spcBef>
                <a:spcPts val="1600"/>
              </a:spcBef>
              <a:spcAft>
                <a:spcPts val="0"/>
              </a:spcAft>
              <a:buNone/>
            </a:pPr>
            <a:endParaRPr/>
          </a:p>
          <a:p>
            <a:pPr marL="0" lvl="0" indent="0">
              <a:spcBef>
                <a:spcPts val="1600"/>
              </a:spcBef>
              <a:spcAft>
                <a:spcPts val="1600"/>
              </a:spcAft>
              <a:buNone/>
            </a:pPr>
            <a:endParaRPr/>
          </a:p>
        </p:txBody>
      </p:sp>
      <p:pic>
        <p:nvPicPr>
          <p:cNvPr id="716" name="Google Shape;716;p76"/>
          <p:cNvPicPr preferRelativeResize="0"/>
          <p:nvPr/>
        </p:nvPicPr>
        <p:blipFill>
          <a:blip r:embed="rId3">
            <a:alphaModFix/>
          </a:blip>
          <a:stretch>
            <a:fillRect/>
          </a:stretch>
        </p:blipFill>
        <p:spPr>
          <a:xfrm>
            <a:off x="3338663" y="1513525"/>
            <a:ext cx="1961526" cy="476975"/>
          </a:xfrm>
          <a:prstGeom prst="rect">
            <a:avLst/>
          </a:prstGeom>
          <a:noFill/>
          <a:ln>
            <a:noFill/>
          </a:ln>
        </p:spPr>
      </p:pic>
      <p:pic>
        <p:nvPicPr>
          <p:cNvPr id="717" name="Google Shape;717;p76"/>
          <p:cNvPicPr preferRelativeResize="0"/>
          <p:nvPr/>
        </p:nvPicPr>
        <p:blipFill>
          <a:blip r:embed="rId4">
            <a:alphaModFix/>
          </a:blip>
          <a:stretch>
            <a:fillRect/>
          </a:stretch>
        </p:blipFill>
        <p:spPr>
          <a:xfrm>
            <a:off x="3530675" y="2352000"/>
            <a:ext cx="1577525" cy="439500"/>
          </a:xfrm>
          <a:prstGeom prst="rect">
            <a:avLst/>
          </a:prstGeom>
          <a:noFill/>
          <a:ln>
            <a:noFill/>
          </a:ln>
        </p:spPr>
      </p:pic>
      <p:pic>
        <p:nvPicPr>
          <p:cNvPr id="718" name="Google Shape;718;p76"/>
          <p:cNvPicPr preferRelativeResize="0"/>
          <p:nvPr/>
        </p:nvPicPr>
        <p:blipFill>
          <a:blip r:embed="rId5">
            <a:alphaModFix/>
          </a:blip>
          <a:stretch>
            <a:fillRect/>
          </a:stretch>
        </p:blipFill>
        <p:spPr>
          <a:xfrm>
            <a:off x="2610550" y="3578150"/>
            <a:ext cx="3417775" cy="234175"/>
          </a:xfrm>
          <a:prstGeom prst="rect">
            <a:avLst/>
          </a:prstGeom>
          <a:noFill/>
          <a:ln>
            <a:noFill/>
          </a:ln>
        </p:spPr>
      </p:pic>
      <p:pic>
        <p:nvPicPr>
          <p:cNvPr id="719" name="Google Shape;719;p76"/>
          <p:cNvPicPr preferRelativeResize="0"/>
          <p:nvPr/>
        </p:nvPicPr>
        <p:blipFill>
          <a:blip r:embed="rId6">
            <a:alphaModFix/>
          </a:blip>
          <a:stretch>
            <a:fillRect/>
          </a:stretch>
        </p:blipFill>
        <p:spPr>
          <a:xfrm>
            <a:off x="2253938" y="4260876"/>
            <a:ext cx="4131001" cy="394775"/>
          </a:xfrm>
          <a:prstGeom prst="rect">
            <a:avLst/>
          </a:prstGeom>
          <a:noFill/>
          <a:ln>
            <a:noFill/>
          </a:ln>
        </p:spPr>
      </p:pic>
      <p:pic>
        <p:nvPicPr>
          <p:cNvPr id="720" name="Google Shape;720;p76"/>
          <p:cNvPicPr preferRelativeResize="0"/>
          <p:nvPr/>
        </p:nvPicPr>
        <p:blipFill>
          <a:blip r:embed="rId7">
            <a:alphaModFix/>
          </a:blip>
          <a:stretch>
            <a:fillRect/>
          </a:stretch>
        </p:blipFill>
        <p:spPr>
          <a:xfrm>
            <a:off x="430023" y="1271423"/>
            <a:ext cx="218650" cy="178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24"/>
        <p:cNvGrpSpPr/>
        <p:nvPr/>
      </p:nvGrpSpPr>
      <p:grpSpPr>
        <a:xfrm>
          <a:off x="0" y="0"/>
          <a:ext cx="0" cy="0"/>
          <a:chOff x="0" y="0"/>
          <a:chExt cx="0" cy="0"/>
        </a:xfrm>
      </p:grpSpPr>
      <p:sp>
        <p:nvSpPr>
          <p:cNvPr id="725" name="Google Shape;725;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RankNet</a:t>
            </a:r>
            <a:endParaRPr/>
          </a:p>
        </p:txBody>
      </p:sp>
      <p:sp>
        <p:nvSpPr>
          <p:cNvPr id="726" name="Google Shape;726;p7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lnSpc>
                <a:spcPct val="150000"/>
              </a:lnSpc>
              <a:spcBef>
                <a:spcPts val="0"/>
              </a:spcBef>
              <a:spcAft>
                <a:spcPts val="0"/>
              </a:spcAft>
              <a:buNone/>
            </a:pPr>
            <a:endParaRPr/>
          </a:p>
          <a:p>
            <a:pPr marL="0" lvl="0" indent="0" rtl="0">
              <a:spcBef>
                <a:spcPts val="0"/>
              </a:spcBef>
              <a:spcAft>
                <a:spcPts val="0"/>
              </a:spcAft>
              <a:buNone/>
            </a:pPr>
            <a:r>
              <a:rPr lang="en"/>
              <a:t>求上式关于si的偏导，由于对称性可以得到如下结论：</a:t>
            </a:r>
            <a:endParaRPr/>
          </a:p>
          <a:p>
            <a:pPr marL="0" lvl="0" indent="0" rtl="0">
              <a:lnSpc>
                <a:spcPct val="150000"/>
              </a:lnSpc>
              <a:spcBef>
                <a:spcPts val="0"/>
              </a:spcBef>
              <a:spcAft>
                <a:spcPts val="0"/>
              </a:spcAft>
              <a:buNone/>
            </a:pPr>
            <a:endParaRPr/>
          </a:p>
          <a:p>
            <a:pPr marL="0" lvl="0" indent="0" rtl="0">
              <a:lnSpc>
                <a:spcPct val="150000"/>
              </a:lnSpc>
              <a:spcBef>
                <a:spcPts val="0"/>
              </a:spcBef>
              <a:spcAft>
                <a:spcPts val="0"/>
              </a:spcAft>
              <a:buNone/>
            </a:pPr>
            <a:endParaRPr/>
          </a:p>
          <a:p>
            <a:pPr marL="0" lvl="0" indent="0" rtl="0">
              <a:spcBef>
                <a:spcPts val="0"/>
              </a:spcBef>
              <a:spcAft>
                <a:spcPts val="0"/>
              </a:spcAft>
              <a:buNone/>
            </a:pPr>
            <a:r>
              <a:rPr lang="en"/>
              <a:t>有了这个</a:t>
            </a:r>
            <a:r>
              <a:rPr lang="en">
                <a:solidFill>
                  <a:srgbClr val="741B47"/>
                </a:solidFill>
              </a:rPr>
              <a:t>梯度</a:t>
            </a:r>
            <a:r>
              <a:rPr lang="en"/>
              <a:t>，我们就可以用来更新模型参数      ，从而不断减少cost。然后就可以使用的梯度下降进行求解：</a:t>
            </a: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endParaRPr/>
          </a:p>
          <a:p>
            <a:pPr marL="0" lvl="0" indent="0" rtl="0">
              <a:spcBef>
                <a:spcPts val="0"/>
              </a:spcBef>
              <a:spcAft>
                <a:spcPts val="0"/>
              </a:spcAft>
              <a:buNone/>
            </a:pPr>
            <a:r>
              <a:rPr lang="en" sz="1400"/>
              <a:t>注：其中eta是前面梯度下降的步长，是</a:t>
            </a:r>
            <a:r>
              <a:rPr lang="en" sz="1400">
                <a:solidFill>
                  <a:schemeClr val="dk2"/>
                </a:solidFill>
              </a:rPr>
              <a:t>常量</a:t>
            </a:r>
            <a:endParaRPr sz="1400">
              <a:solidFill>
                <a:schemeClr val="dk2"/>
              </a:solidFill>
            </a:endParaRPr>
          </a:p>
        </p:txBody>
      </p:sp>
      <p:pic>
        <p:nvPicPr>
          <p:cNvPr id="727" name="Google Shape;727;p77"/>
          <p:cNvPicPr preferRelativeResize="0"/>
          <p:nvPr/>
        </p:nvPicPr>
        <p:blipFill>
          <a:blip r:embed="rId3">
            <a:alphaModFix/>
          </a:blip>
          <a:stretch>
            <a:fillRect/>
          </a:stretch>
        </p:blipFill>
        <p:spPr>
          <a:xfrm>
            <a:off x="2506500" y="1152476"/>
            <a:ext cx="4131001" cy="394775"/>
          </a:xfrm>
          <a:prstGeom prst="rect">
            <a:avLst/>
          </a:prstGeom>
          <a:noFill/>
          <a:ln>
            <a:noFill/>
          </a:ln>
        </p:spPr>
      </p:pic>
      <p:pic>
        <p:nvPicPr>
          <p:cNvPr id="728" name="Google Shape;728;p77"/>
          <p:cNvPicPr preferRelativeResize="0"/>
          <p:nvPr/>
        </p:nvPicPr>
        <p:blipFill>
          <a:blip r:embed="rId4">
            <a:alphaModFix/>
          </a:blip>
          <a:stretch>
            <a:fillRect/>
          </a:stretch>
        </p:blipFill>
        <p:spPr>
          <a:xfrm>
            <a:off x="2061475" y="2058700"/>
            <a:ext cx="5021060" cy="572700"/>
          </a:xfrm>
          <a:prstGeom prst="rect">
            <a:avLst/>
          </a:prstGeom>
          <a:noFill/>
          <a:ln>
            <a:noFill/>
          </a:ln>
        </p:spPr>
      </p:pic>
      <p:pic>
        <p:nvPicPr>
          <p:cNvPr id="729" name="Google Shape;729;p77"/>
          <p:cNvPicPr preferRelativeResize="0"/>
          <p:nvPr/>
        </p:nvPicPr>
        <p:blipFill>
          <a:blip r:embed="rId5">
            <a:alphaModFix/>
          </a:blip>
          <a:stretch>
            <a:fillRect/>
          </a:stretch>
        </p:blipFill>
        <p:spPr>
          <a:xfrm>
            <a:off x="1882888" y="3566525"/>
            <a:ext cx="5378218" cy="572700"/>
          </a:xfrm>
          <a:prstGeom prst="rect">
            <a:avLst/>
          </a:prstGeom>
          <a:noFill/>
          <a:ln>
            <a:noFill/>
          </a:ln>
        </p:spPr>
      </p:pic>
      <p:pic>
        <p:nvPicPr>
          <p:cNvPr id="730" name="Google Shape;730;p77"/>
          <p:cNvPicPr preferRelativeResize="0"/>
          <p:nvPr/>
        </p:nvPicPr>
        <p:blipFill>
          <a:blip r:embed="rId6">
            <a:alphaModFix/>
          </a:blip>
          <a:stretch>
            <a:fillRect/>
          </a:stretch>
        </p:blipFill>
        <p:spPr>
          <a:xfrm>
            <a:off x="5025530" y="2868295"/>
            <a:ext cx="275125" cy="1528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34"/>
        <p:cNvGrpSpPr/>
        <p:nvPr/>
      </p:nvGrpSpPr>
      <p:grpSpPr>
        <a:xfrm>
          <a:off x="0" y="0"/>
          <a:ext cx="0" cy="0"/>
          <a:chOff x="0" y="0"/>
          <a:chExt cx="0" cy="0"/>
        </a:xfrm>
      </p:grpSpPr>
      <p:sp>
        <p:nvSpPr>
          <p:cNvPr id="735" name="Google Shape;735;p78"/>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LambdaRank (2006)</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sp>
        <p:nvSpPr>
          <p:cNvPr id="740" name="Google Shape;740;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RankNet交叉熵的问题</a:t>
            </a:r>
            <a:endParaRPr/>
          </a:p>
        </p:txBody>
      </p:sp>
      <p:sp>
        <p:nvSpPr>
          <p:cNvPr id="741" name="Google Shape;741;p79"/>
          <p:cNvSpPr txBox="1">
            <a:spLocks noGrp="1"/>
          </p:cNvSpPr>
          <p:nvPr>
            <p:ph type="body" idx="1"/>
          </p:nvPr>
        </p:nvSpPr>
        <p:spPr>
          <a:xfrm>
            <a:off x="311700" y="1152475"/>
            <a:ext cx="5841900" cy="34164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0"/>
              </a:spcAft>
              <a:buNone/>
            </a:pPr>
            <a:r>
              <a:rPr lang="en"/>
              <a:t>假设</a:t>
            </a:r>
            <a:r>
              <a:rPr lang="en">
                <a:solidFill>
                  <a:srgbClr val="3C78D8"/>
                </a:solidFill>
              </a:rPr>
              <a:t>蓝色</a:t>
            </a:r>
            <a:r>
              <a:rPr lang="en"/>
              <a:t>是和当前query</a:t>
            </a:r>
            <a:r>
              <a:rPr lang="en">
                <a:solidFill>
                  <a:srgbClr val="3C78D8"/>
                </a:solidFill>
              </a:rPr>
              <a:t>相关</a:t>
            </a:r>
            <a:r>
              <a:rPr lang="en"/>
              <a:t>的内容，灰色是不相关的。我们来考虑 pairwise errors 怎么来的：</a:t>
            </a:r>
            <a:br>
              <a:rPr lang="en"/>
            </a:br>
            <a:r>
              <a:rPr lang="en"/>
              <a:t>抽查任意两个item，如果这两个item的之间的相对排序错误，error值加1</a:t>
            </a:r>
            <a:endParaRPr/>
          </a:p>
          <a:p>
            <a:pPr marL="0" lvl="0" indent="0" rtl="0">
              <a:lnSpc>
                <a:spcPct val="115000"/>
              </a:lnSpc>
              <a:spcBef>
                <a:spcPts val="1600"/>
              </a:spcBef>
              <a:spcAft>
                <a:spcPts val="0"/>
              </a:spcAft>
              <a:buNone/>
            </a:pPr>
            <a:r>
              <a:rPr lang="en"/>
              <a:t>因此对于采用交叉熵作为损失函数的RankNet，有可能出现这样一种情况</a:t>
            </a:r>
            <a:endParaRPr/>
          </a:p>
          <a:p>
            <a:pPr marL="457200" lvl="0" indent="-317500" rtl="0">
              <a:lnSpc>
                <a:spcPct val="115000"/>
              </a:lnSpc>
              <a:spcBef>
                <a:spcPts val="0"/>
              </a:spcBef>
              <a:spcAft>
                <a:spcPts val="0"/>
              </a:spcAft>
              <a:buSzPts val="1400"/>
              <a:buChar char="●"/>
            </a:pPr>
            <a:r>
              <a:rPr lang="en"/>
              <a:t>最初两个结果的偏差为</a:t>
            </a:r>
            <a:r>
              <a:rPr lang="en" b="1"/>
              <a:t>13</a:t>
            </a:r>
            <a:endParaRPr b="1"/>
          </a:p>
          <a:p>
            <a:pPr marL="457200" lvl="0" indent="-317500" rtl="0">
              <a:lnSpc>
                <a:spcPct val="115000"/>
              </a:lnSpc>
              <a:spcBef>
                <a:spcPts val="0"/>
              </a:spcBef>
              <a:spcAft>
                <a:spcPts val="0"/>
              </a:spcAft>
              <a:buSzPts val="1400"/>
              <a:buChar char="●"/>
            </a:pPr>
            <a:r>
              <a:rPr lang="en"/>
              <a:t>通过将第一的结果下调，第二的结果上移，使error减少到</a:t>
            </a:r>
            <a:r>
              <a:rPr lang="en" b="1"/>
              <a:t>3+8 = 11</a:t>
            </a:r>
            <a:endParaRPr/>
          </a:p>
          <a:p>
            <a:pPr marL="0" lvl="0" indent="0" rtl="0">
              <a:lnSpc>
                <a:spcPct val="115000"/>
              </a:lnSpc>
              <a:spcBef>
                <a:spcPts val="1600"/>
              </a:spcBef>
              <a:spcAft>
                <a:spcPts val="0"/>
              </a:spcAft>
              <a:buNone/>
            </a:pPr>
            <a:r>
              <a:rPr lang="en"/>
              <a:t>调整完后我们按照RankNet的方式计算梯度，得到</a:t>
            </a:r>
            <a:r>
              <a:rPr lang="en">
                <a:solidFill>
                  <a:srgbClr val="000000"/>
                </a:solidFill>
              </a:rPr>
              <a:t>黑色箭头</a:t>
            </a:r>
            <a:r>
              <a:rPr lang="en"/>
              <a:t>这样的结果。然而我们实际想要的，是</a:t>
            </a:r>
            <a:r>
              <a:rPr lang="en">
                <a:solidFill>
                  <a:srgbClr val="FF0000"/>
                </a:solidFill>
              </a:rPr>
              <a:t>红色箭头</a:t>
            </a:r>
            <a:r>
              <a:rPr lang="en"/>
              <a:t>这样的调整强度。</a:t>
            </a:r>
            <a:br>
              <a:rPr lang="en"/>
            </a:br>
            <a:endParaRPr/>
          </a:p>
          <a:p>
            <a:pPr marL="0" lvl="0" indent="0" rtl="0">
              <a:lnSpc>
                <a:spcPct val="115000"/>
              </a:lnSpc>
              <a:spcBef>
                <a:spcPts val="0"/>
              </a:spcBef>
              <a:spcAft>
                <a:spcPts val="1600"/>
              </a:spcAft>
              <a:buNone/>
            </a:pPr>
            <a:r>
              <a:rPr lang="en"/>
              <a:t>这是因为RankNet用交叉熵作为损失函数，虽然我们把cost优化得很小，但并不是真正NDGC这样的评价指标。不过NDGC这样的IR(信息检索)评价指标，不连续，不可导</a:t>
            </a:r>
            <a:endParaRPr/>
          </a:p>
        </p:txBody>
      </p:sp>
      <p:pic>
        <p:nvPicPr>
          <p:cNvPr id="742" name="Google Shape;742;p79"/>
          <p:cNvPicPr preferRelativeResize="0"/>
          <p:nvPr/>
        </p:nvPicPr>
        <p:blipFill rotWithShape="1">
          <a:blip r:embed="rId3">
            <a:alphaModFix/>
          </a:blip>
          <a:srcRect l="24118" t="1363" r="24191" b="36073"/>
          <a:stretch/>
        </p:blipFill>
        <p:spPr>
          <a:xfrm>
            <a:off x="6305250" y="1152475"/>
            <a:ext cx="2340249" cy="2315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6"/>
        <p:cNvGrpSpPr/>
        <p:nvPr/>
      </p:nvGrpSpPr>
      <p:grpSpPr>
        <a:xfrm>
          <a:off x="0" y="0"/>
          <a:ext cx="0" cy="0"/>
          <a:chOff x="0" y="0"/>
          <a:chExt cx="0" cy="0"/>
        </a:xfrm>
      </p:grpSpPr>
      <p:sp>
        <p:nvSpPr>
          <p:cNvPr id="747" name="Google Shape;747;p80"/>
          <p:cNvSpPr txBox="1">
            <a:spLocks noGrp="1"/>
          </p:cNvSpPr>
          <p:nvPr>
            <p:ph type="title"/>
          </p:nvPr>
        </p:nvSpPr>
        <p:spPr>
          <a:xfrm>
            <a:off x="311700" y="478700"/>
            <a:ext cx="8520600" cy="572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a:t>LambdaRank</a:t>
            </a:r>
            <a:endParaRPr/>
          </a:p>
        </p:txBody>
      </p:sp>
      <p:sp>
        <p:nvSpPr>
          <p:cNvPr id="748" name="Google Shape;748;p8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a:t>因此几年后微软又提出LambdaRank算法。LambdaRank的思想是，既然评价指标不连续、不可导，那就直接在梯度上面下功夫，如果梯度的表现和评价指标「接近」即可。</a:t>
            </a:r>
            <a:endParaRPr/>
          </a:p>
          <a:p>
            <a:pPr marL="0" lvl="0" indent="0" rtl="0">
              <a:spcBef>
                <a:spcPts val="1000"/>
              </a:spcBef>
              <a:spcAft>
                <a:spcPts val="0"/>
              </a:spcAft>
              <a:buNone/>
            </a:pPr>
            <a:r>
              <a:rPr lang="en"/>
              <a:t>从物理意义上讲，我们需要一个衡量文档i的lambda函数，</a:t>
            </a:r>
            <a:r>
              <a:rPr lang="en">
                <a:solidFill>
                  <a:srgbClr val="FF0000"/>
                </a:solidFill>
              </a:rPr>
              <a:t>能够计算所有 </a:t>
            </a:r>
            <a:r>
              <a:rPr lang="en" b="1">
                <a:solidFill>
                  <a:srgbClr val="FF0000"/>
                </a:solidFill>
              </a:rPr>
              <a:t>{i,j} </a:t>
            </a:r>
            <a:r>
              <a:rPr lang="en">
                <a:solidFill>
                  <a:srgbClr val="FF0000"/>
                </a:solidFill>
              </a:rPr>
              <a:t>和调换位置后的 </a:t>
            </a:r>
            <a:r>
              <a:rPr lang="en" b="1">
                <a:solidFill>
                  <a:srgbClr val="FF0000"/>
                </a:solidFill>
              </a:rPr>
              <a:t>{j,i} </a:t>
            </a:r>
            <a:r>
              <a:rPr lang="en">
                <a:solidFill>
                  <a:srgbClr val="FF0000"/>
                </a:solidFill>
              </a:rPr>
              <a:t>产生的cost</a:t>
            </a:r>
            <a:r>
              <a:rPr lang="en"/>
              <a:t>，即：</a:t>
            </a:r>
            <a:endParaRPr/>
          </a:p>
          <a:p>
            <a:pPr marL="0" lvl="0" indent="0" rtl="0">
              <a:lnSpc>
                <a:spcPct val="150000"/>
              </a:lnSpc>
              <a:spcBef>
                <a:spcPts val="1000"/>
              </a:spcBef>
              <a:spcAft>
                <a:spcPts val="0"/>
              </a:spcAft>
              <a:buNone/>
            </a:pPr>
            <a:endParaRPr/>
          </a:p>
          <a:p>
            <a:pPr marL="0" lvl="0" indent="0" rtl="0">
              <a:spcBef>
                <a:spcPts val="1000"/>
              </a:spcBef>
              <a:spcAft>
                <a:spcPts val="0"/>
              </a:spcAft>
              <a:buNone/>
            </a:pPr>
            <a:r>
              <a:rPr lang="en"/>
              <a:t>而LambdaRank就是依赖于经验，给出了一个公式，可以求解上式：</a:t>
            </a:r>
            <a:endParaRPr/>
          </a:p>
          <a:p>
            <a:pPr marL="0" lvl="0" indent="0" rtl="0">
              <a:lnSpc>
                <a:spcPct val="150000"/>
              </a:lnSpc>
              <a:spcBef>
                <a:spcPts val="1000"/>
              </a:spcBef>
              <a:spcAft>
                <a:spcPts val="0"/>
              </a:spcAft>
              <a:buNone/>
            </a:pPr>
            <a:endParaRPr/>
          </a:p>
          <a:p>
            <a:pPr marL="0" lvl="0" indent="0" algn="r">
              <a:spcBef>
                <a:spcPts val="1000"/>
              </a:spcBef>
              <a:spcAft>
                <a:spcPts val="0"/>
              </a:spcAft>
              <a:buNone/>
            </a:pPr>
            <a:r>
              <a:rPr lang="en" sz="1400"/>
              <a:t>是调换i和j位置后NDCG指标的差值</a:t>
            </a:r>
            <a:endParaRPr sz="1400"/>
          </a:p>
        </p:txBody>
      </p:sp>
      <p:pic>
        <p:nvPicPr>
          <p:cNvPr id="749" name="Google Shape;749;p80"/>
          <p:cNvPicPr preferRelativeResize="0"/>
          <p:nvPr/>
        </p:nvPicPr>
        <p:blipFill>
          <a:blip r:embed="rId3">
            <a:alphaModFix/>
          </a:blip>
          <a:stretch>
            <a:fillRect/>
          </a:stretch>
        </p:blipFill>
        <p:spPr>
          <a:xfrm>
            <a:off x="3134250" y="2932573"/>
            <a:ext cx="2875501" cy="535225"/>
          </a:xfrm>
          <a:prstGeom prst="rect">
            <a:avLst/>
          </a:prstGeom>
          <a:noFill/>
          <a:ln>
            <a:noFill/>
          </a:ln>
        </p:spPr>
      </p:pic>
      <p:pic>
        <p:nvPicPr>
          <p:cNvPr id="750" name="Google Shape;750;p80"/>
          <p:cNvPicPr preferRelativeResize="0"/>
          <p:nvPr/>
        </p:nvPicPr>
        <p:blipFill>
          <a:blip r:embed="rId4">
            <a:alphaModFix/>
          </a:blip>
          <a:stretch>
            <a:fillRect/>
          </a:stretch>
        </p:blipFill>
        <p:spPr>
          <a:xfrm>
            <a:off x="2307250" y="4033650"/>
            <a:ext cx="4529501" cy="535225"/>
          </a:xfrm>
          <a:prstGeom prst="rect">
            <a:avLst/>
          </a:prstGeom>
          <a:noFill/>
          <a:ln>
            <a:noFill/>
          </a:ln>
        </p:spPr>
      </p:pic>
      <p:pic>
        <p:nvPicPr>
          <p:cNvPr id="751" name="Google Shape;751;p80"/>
          <p:cNvPicPr preferRelativeResize="0"/>
          <p:nvPr/>
        </p:nvPicPr>
        <p:blipFill>
          <a:blip r:embed="rId5">
            <a:alphaModFix/>
          </a:blip>
          <a:stretch>
            <a:fillRect/>
          </a:stretch>
        </p:blipFill>
        <p:spPr>
          <a:xfrm>
            <a:off x="5432873" y="4631698"/>
            <a:ext cx="576875" cy="1498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81"/>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a:t>LambdaMART (2010)</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82"/>
          <p:cNvSpPr txBox="1">
            <a:spLocks noGrp="1"/>
          </p:cNvSpPr>
          <p:nvPr>
            <p:ph type="body" idx="1"/>
          </p:nvPr>
        </p:nvSpPr>
        <p:spPr>
          <a:xfrm>
            <a:off x="311700" y="1279825"/>
            <a:ext cx="2808000" cy="3179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因为LambdaRank模型中重新定义了梯度，使lambda函数可以用梯度下降求解</a:t>
            </a:r>
            <a:endParaRPr sz="1800"/>
          </a:p>
          <a:p>
            <a:pPr marL="0" lvl="0" indent="0">
              <a:spcBef>
                <a:spcPts val="0"/>
              </a:spcBef>
              <a:spcAft>
                <a:spcPts val="1600"/>
              </a:spcAft>
              <a:buNone/>
            </a:pPr>
            <a:r>
              <a:rPr lang="en" sz="1800" b="1"/>
              <a:t>结合MART求解梯度</a:t>
            </a:r>
            <a:r>
              <a:rPr lang="en" sz="1800"/>
              <a:t>的方法，就被称为LambdaMART</a:t>
            </a:r>
            <a:endParaRPr sz="1800"/>
          </a:p>
        </p:txBody>
      </p:sp>
      <p:sp>
        <p:nvSpPr>
          <p:cNvPr id="762" name="Google Shape;762;p82"/>
          <p:cNvSpPr txBox="1"/>
          <p:nvPr/>
        </p:nvSpPr>
        <p:spPr>
          <a:xfrm>
            <a:off x="3217500" y="1279825"/>
            <a:ext cx="5614800" cy="3358800"/>
          </a:xfrm>
          <a:prstGeom prst="rect">
            <a:avLst/>
          </a:prstGeom>
          <a:noFill/>
          <a:ln>
            <a:noFill/>
          </a:ln>
        </p:spPr>
        <p:txBody>
          <a:bodyPr spcFirstLastPara="1" wrap="square" lIns="91425" tIns="91425" rIns="91425" bIns="91425" anchor="t" anchorCtr="0">
            <a:noAutofit/>
          </a:bodyPr>
          <a:lstStyle/>
          <a:p>
            <a:pPr marL="457200" lvl="0" indent="-304800" rtl="0">
              <a:lnSpc>
                <a:spcPct val="150000"/>
              </a:lnSpc>
              <a:spcBef>
                <a:spcPts val="0"/>
              </a:spcBef>
              <a:spcAft>
                <a:spcPts val="0"/>
              </a:spcAft>
              <a:buClr>
                <a:schemeClr val="accent3"/>
              </a:buClr>
              <a:buSzPts val="1200"/>
              <a:buFont typeface="Proxima Nova"/>
              <a:buAutoNum type="arabicParenR"/>
            </a:pPr>
            <a:r>
              <a:rPr lang="en" sz="1200">
                <a:solidFill>
                  <a:schemeClr val="accent3"/>
                </a:solidFill>
                <a:latin typeface="Proxima Nova"/>
                <a:ea typeface="Proxima Nova"/>
                <a:cs typeface="Proxima Nova"/>
                <a:sym typeface="Proxima Nova"/>
              </a:rPr>
              <a:t>每棵树的训练会先遍历所有的训练数据，计算每个pair互换位置导致的指标变化           以及Lambda，即                                                  </a:t>
            </a:r>
            <a:endParaRPr sz="1200">
              <a:solidFill>
                <a:schemeClr val="accent3"/>
              </a:solidFill>
              <a:latin typeface="Proxima Nova"/>
              <a:ea typeface="Proxima Nova"/>
              <a:cs typeface="Proxima Nova"/>
              <a:sym typeface="Proxima Nova"/>
            </a:endParaRPr>
          </a:p>
          <a:p>
            <a:pPr marL="0" lvl="0" indent="457200" rtl="0">
              <a:lnSpc>
                <a:spcPct val="150000"/>
              </a:lnSpc>
              <a:spcBef>
                <a:spcPts val="800"/>
              </a:spcBef>
              <a:spcAft>
                <a:spcPts val="0"/>
              </a:spcAft>
              <a:buNone/>
            </a:pPr>
            <a:r>
              <a:rPr lang="en" sz="1200">
                <a:solidFill>
                  <a:schemeClr val="accent3"/>
                </a:solidFill>
                <a:latin typeface="Proxima Nova"/>
                <a:ea typeface="Proxima Nova"/>
                <a:cs typeface="Proxima Nova"/>
                <a:sym typeface="Proxima Nova"/>
              </a:rPr>
              <a:t>然后计算每个文档的Lambda:                                                        </a:t>
            </a:r>
            <a:endParaRPr sz="1200">
              <a:solidFill>
                <a:schemeClr val="accent3"/>
              </a:solidFill>
              <a:latin typeface="Proxima Nova"/>
              <a:ea typeface="Proxima Nova"/>
              <a:cs typeface="Proxima Nova"/>
              <a:sym typeface="Proxima Nova"/>
            </a:endParaRPr>
          </a:p>
          <a:p>
            <a:pPr marL="0" lvl="0" indent="457200" rtl="0">
              <a:lnSpc>
                <a:spcPct val="150000"/>
              </a:lnSpc>
              <a:spcBef>
                <a:spcPts val="1600"/>
              </a:spcBef>
              <a:spcAft>
                <a:spcPts val="0"/>
              </a:spcAft>
              <a:buNone/>
            </a:pPr>
            <a:r>
              <a:rPr lang="en" sz="1200">
                <a:solidFill>
                  <a:schemeClr val="accent3"/>
                </a:solidFill>
                <a:latin typeface="Proxima Nova"/>
                <a:ea typeface="Proxima Nova"/>
                <a:cs typeface="Proxima Nova"/>
                <a:sym typeface="Proxima Nova"/>
              </a:rPr>
              <a:t>再计算每个     的导数       ，用于后面的Newton step求解叶子节点；</a:t>
            </a:r>
            <a:endParaRPr sz="1200">
              <a:solidFill>
                <a:schemeClr val="accent3"/>
              </a:solidFill>
              <a:latin typeface="Proxima Nova"/>
              <a:ea typeface="Proxima Nova"/>
              <a:cs typeface="Proxima Nova"/>
              <a:sym typeface="Proxima Nova"/>
            </a:endParaRPr>
          </a:p>
          <a:p>
            <a:pPr marL="457200" lvl="0" indent="-304800" rtl="0">
              <a:lnSpc>
                <a:spcPct val="115000"/>
              </a:lnSpc>
              <a:spcBef>
                <a:spcPts val="1600"/>
              </a:spcBef>
              <a:spcAft>
                <a:spcPts val="0"/>
              </a:spcAft>
              <a:buClr>
                <a:schemeClr val="accent3"/>
              </a:buClr>
              <a:buSzPts val="1200"/>
              <a:buFont typeface="Proxima Nova"/>
              <a:buAutoNum type="arabicParenR"/>
            </a:pPr>
            <a:r>
              <a:rPr lang="en" sz="1200">
                <a:solidFill>
                  <a:schemeClr val="accent3"/>
                </a:solidFill>
                <a:latin typeface="Proxima Nova"/>
                <a:ea typeface="Proxima Nova"/>
                <a:cs typeface="Proxima Nova"/>
                <a:sym typeface="Proxima Nova"/>
              </a:rPr>
              <a:t>创建回归树拟合第一步生成的     ，划分树节点的标准是Mean Square Error，生成一颗叶子节点数为L的回归树；</a:t>
            </a:r>
            <a:endParaRPr sz="1200">
              <a:solidFill>
                <a:schemeClr val="accent3"/>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accent3"/>
              </a:buClr>
              <a:buSzPts val="1200"/>
              <a:buFont typeface="Proxima Nova"/>
              <a:buAutoNum type="arabicParenR"/>
            </a:pPr>
            <a:r>
              <a:rPr lang="en" sz="1200">
                <a:solidFill>
                  <a:schemeClr val="accent3"/>
                </a:solidFill>
                <a:latin typeface="Proxima Nova"/>
                <a:ea typeface="Proxima Nova"/>
                <a:cs typeface="Proxima Nova"/>
                <a:sym typeface="Proxima Nova"/>
              </a:rPr>
              <a:t>对第二步生成的回归树，计算每个叶子节点的数值，采用Newton step求解，即对落入该叶子节点的文档集，用公式计算该叶子节点的输出值；</a:t>
            </a:r>
            <a:endParaRPr sz="1200">
              <a:solidFill>
                <a:schemeClr val="accent3"/>
              </a:solidFill>
              <a:latin typeface="Proxima Nova"/>
              <a:ea typeface="Proxima Nova"/>
              <a:cs typeface="Proxima Nova"/>
              <a:sym typeface="Proxima Nova"/>
            </a:endParaRPr>
          </a:p>
          <a:p>
            <a:pPr marL="457200" lvl="0" indent="-304800" rtl="0">
              <a:lnSpc>
                <a:spcPct val="115000"/>
              </a:lnSpc>
              <a:spcBef>
                <a:spcPts val="1000"/>
              </a:spcBef>
              <a:spcAft>
                <a:spcPts val="0"/>
              </a:spcAft>
              <a:buClr>
                <a:schemeClr val="accent3"/>
              </a:buClr>
              <a:buSzPts val="1200"/>
              <a:buFont typeface="Proxima Nova"/>
              <a:buAutoNum type="arabicParenR"/>
            </a:pPr>
            <a:r>
              <a:rPr lang="en" sz="1200">
                <a:solidFill>
                  <a:schemeClr val="accent3"/>
                </a:solidFill>
                <a:latin typeface="Proxima Nova"/>
                <a:ea typeface="Proxima Nova"/>
                <a:cs typeface="Proxima Nova"/>
                <a:sym typeface="Proxima Nova"/>
              </a:rPr>
              <a:t>更新模型，将当前学习到的回归树加入到已有的模型中继续迭代。</a:t>
            </a:r>
            <a:endParaRPr sz="1200">
              <a:solidFill>
                <a:schemeClr val="accent3"/>
              </a:solidFill>
              <a:latin typeface="Proxima Nova"/>
              <a:ea typeface="Proxima Nova"/>
              <a:cs typeface="Proxima Nova"/>
              <a:sym typeface="Proxima Nova"/>
            </a:endParaRPr>
          </a:p>
          <a:p>
            <a:pPr marL="0" lvl="0" indent="0">
              <a:spcBef>
                <a:spcPts val="1600"/>
              </a:spcBef>
              <a:spcAft>
                <a:spcPts val="0"/>
              </a:spcAft>
              <a:buNone/>
            </a:pPr>
            <a:endParaRPr/>
          </a:p>
        </p:txBody>
      </p:sp>
      <p:pic>
        <p:nvPicPr>
          <p:cNvPr id="763" name="Google Shape;763;p82"/>
          <p:cNvPicPr preferRelativeResize="0"/>
          <p:nvPr/>
        </p:nvPicPr>
        <p:blipFill>
          <a:blip r:embed="rId3">
            <a:alphaModFix/>
          </a:blip>
          <a:stretch>
            <a:fillRect/>
          </a:stretch>
        </p:blipFill>
        <p:spPr>
          <a:xfrm>
            <a:off x="4259600" y="1770289"/>
            <a:ext cx="394225" cy="174750"/>
          </a:xfrm>
          <a:prstGeom prst="rect">
            <a:avLst/>
          </a:prstGeom>
          <a:noFill/>
          <a:ln>
            <a:noFill/>
          </a:ln>
        </p:spPr>
      </p:pic>
      <p:pic>
        <p:nvPicPr>
          <p:cNvPr id="764" name="Google Shape;764;p82"/>
          <p:cNvPicPr preferRelativeResize="0"/>
          <p:nvPr/>
        </p:nvPicPr>
        <p:blipFill>
          <a:blip r:embed="rId4">
            <a:alphaModFix/>
          </a:blip>
          <a:stretch>
            <a:fillRect/>
          </a:stretch>
        </p:blipFill>
        <p:spPr>
          <a:xfrm>
            <a:off x="5854148" y="1700474"/>
            <a:ext cx="1891476" cy="285550"/>
          </a:xfrm>
          <a:prstGeom prst="rect">
            <a:avLst/>
          </a:prstGeom>
          <a:noFill/>
          <a:ln>
            <a:noFill/>
          </a:ln>
        </p:spPr>
      </p:pic>
      <p:pic>
        <p:nvPicPr>
          <p:cNvPr id="765" name="Google Shape;765;p82"/>
          <p:cNvPicPr preferRelativeResize="0"/>
          <p:nvPr/>
        </p:nvPicPr>
        <p:blipFill>
          <a:blip r:embed="rId5">
            <a:alphaModFix/>
          </a:blip>
          <a:stretch>
            <a:fillRect/>
          </a:stretch>
        </p:blipFill>
        <p:spPr>
          <a:xfrm>
            <a:off x="5854150" y="2129150"/>
            <a:ext cx="2008424" cy="373825"/>
          </a:xfrm>
          <a:prstGeom prst="rect">
            <a:avLst/>
          </a:prstGeom>
          <a:noFill/>
          <a:ln>
            <a:noFill/>
          </a:ln>
        </p:spPr>
      </p:pic>
      <p:pic>
        <p:nvPicPr>
          <p:cNvPr id="766" name="Google Shape;766;p82"/>
          <p:cNvPicPr preferRelativeResize="0"/>
          <p:nvPr/>
        </p:nvPicPr>
        <p:blipFill>
          <a:blip r:embed="rId6">
            <a:alphaModFix/>
          </a:blip>
          <a:stretch>
            <a:fillRect/>
          </a:stretch>
        </p:blipFill>
        <p:spPr>
          <a:xfrm>
            <a:off x="4560082" y="2618925"/>
            <a:ext cx="159982" cy="174750"/>
          </a:xfrm>
          <a:prstGeom prst="rect">
            <a:avLst/>
          </a:prstGeom>
          <a:noFill/>
          <a:ln>
            <a:noFill/>
          </a:ln>
        </p:spPr>
      </p:pic>
      <p:pic>
        <p:nvPicPr>
          <p:cNvPr id="767" name="Google Shape;767;p82"/>
          <p:cNvPicPr preferRelativeResize="0"/>
          <p:nvPr/>
        </p:nvPicPr>
        <p:blipFill>
          <a:blip r:embed="rId7">
            <a:alphaModFix/>
          </a:blip>
          <a:stretch>
            <a:fillRect/>
          </a:stretch>
        </p:blipFill>
        <p:spPr>
          <a:xfrm>
            <a:off x="5216700" y="2639388"/>
            <a:ext cx="208775" cy="133825"/>
          </a:xfrm>
          <a:prstGeom prst="rect">
            <a:avLst/>
          </a:prstGeom>
          <a:noFill/>
          <a:ln>
            <a:noFill/>
          </a:ln>
        </p:spPr>
      </p:pic>
      <p:pic>
        <p:nvPicPr>
          <p:cNvPr id="768" name="Google Shape;768;p82"/>
          <p:cNvPicPr preferRelativeResize="0"/>
          <p:nvPr/>
        </p:nvPicPr>
        <p:blipFill>
          <a:blip r:embed="rId6">
            <a:alphaModFix/>
          </a:blip>
          <a:stretch>
            <a:fillRect/>
          </a:stretch>
        </p:blipFill>
        <p:spPr>
          <a:xfrm>
            <a:off x="5781582" y="3099625"/>
            <a:ext cx="159982" cy="174750"/>
          </a:xfrm>
          <a:prstGeom prst="rect">
            <a:avLst/>
          </a:prstGeom>
          <a:noFill/>
          <a:ln>
            <a:noFill/>
          </a:ln>
        </p:spPr>
      </p:pic>
      <p:sp>
        <p:nvSpPr>
          <p:cNvPr id="769" name="Google Shape;769;p82"/>
          <p:cNvSpPr txBox="1">
            <a:spLocks noGrp="1"/>
          </p:cNvSpPr>
          <p:nvPr>
            <p:ph type="title"/>
          </p:nvPr>
        </p:nvSpPr>
        <p:spPr>
          <a:xfrm>
            <a:off x="311700" y="478700"/>
            <a:ext cx="8520600" cy="5727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LambdaMART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84"/>
          <p:cNvSpPr txBox="1">
            <a:spLocks noGrp="1"/>
          </p:cNvSpPr>
          <p:nvPr>
            <p:ph type="title"/>
          </p:nvPr>
        </p:nvSpPr>
        <p:spPr>
          <a:xfrm>
            <a:off x="265500" y="1205825"/>
            <a:ext cx="4045200" cy="1509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u="sng">
                <a:solidFill>
                  <a:schemeClr val="hlink"/>
                </a:solidFill>
                <a:hlinkClick r:id="rId3"/>
              </a:rPr>
              <a:t>DSSM</a:t>
            </a:r>
            <a:endParaRPr/>
          </a:p>
        </p:txBody>
      </p:sp>
      <p:sp>
        <p:nvSpPr>
          <p:cNvPr id="782" name="Google Shape;782;p84"/>
          <p:cNvSpPr txBox="1">
            <a:spLocks noGrp="1"/>
          </p:cNvSpPr>
          <p:nvPr>
            <p:ph type="subTitle" idx="1"/>
          </p:nvPr>
        </p:nvSpPr>
        <p:spPr>
          <a:xfrm>
            <a:off x="265500" y="2769001"/>
            <a:ext cx="4045200" cy="13455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Deep Structured Semantic Models</a:t>
            </a:r>
            <a:endParaRPr sz="1800"/>
          </a:p>
        </p:txBody>
      </p:sp>
      <p:sp>
        <p:nvSpPr>
          <p:cNvPr id="783" name="Google Shape;783;p84"/>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a:t>提出问题：</a:t>
            </a:r>
            <a:endParaRPr/>
          </a:p>
          <a:p>
            <a:pPr marL="0" lvl="0" indent="0" rtl="0">
              <a:spcBef>
                <a:spcPts val="1600"/>
              </a:spcBef>
              <a:spcAft>
                <a:spcPts val="1600"/>
              </a:spcAft>
              <a:buNone/>
            </a:pPr>
            <a:r>
              <a:rPr lang="en"/>
              <a:t>传统搜索引擎，基于</a:t>
            </a:r>
            <a:r>
              <a:rPr lang="en">
                <a:solidFill>
                  <a:schemeClr val="lt2"/>
                </a:solidFill>
              </a:rPr>
              <a:t>词组匹配(lexical matching)</a:t>
            </a:r>
            <a:br>
              <a:rPr lang="en"/>
            </a:br>
            <a:r>
              <a:rPr lang="en"/>
              <a:t>而搜索中面临的，往往是</a:t>
            </a:r>
            <a:r>
              <a:rPr lang="en">
                <a:solidFill>
                  <a:schemeClr val="lt2"/>
                </a:solidFill>
              </a:rPr>
              <a:t>语义匹配(semantic matching)</a:t>
            </a:r>
            <a:endParaRPr>
              <a:solidFill>
                <a:schemeClr val="lt2"/>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85"/>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DSSM</a:t>
            </a:r>
            <a:endParaRPr/>
          </a:p>
        </p:txBody>
      </p:sp>
      <p:sp>
        <p:nvSpPr>
          <p:cNvPr id="789" name="Google Shape;789;p85"/>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 sz="1800"/>
              <a:t>点击模型的问题：</a:t>
            </a:r>
            <a:endParaRPr sz="1800"/>
          </a:p>
          <a:p>
            <a:pPr marL="457200" lvl="0" indent="-317500" rtl="0">
              <a:lnSpc>
                <a:spcPct val="150000"/>
              </a:lnSpc>
              <a:spcBef>
                <a:spcPts val="1600"/>
              </a:spcBef>
              <a:spcAft>
                <a:spcPts val="0"/>
              </a:spcAft>
              <a:buSzPts val="1400"/>
              <a:buAutoNum type="arabicPeriod"/>
            </a:pPr>
            <a:r>
              <a:rPr lang="en" sz="1400"/>
              <a:t>只能用在</a:t>
            </a:r>
            <a:r>
              <a:rPr lang="en" sz="1400">
                <a:solidFill>
                  <a:srgbClr val="167AC6"/>
                </a:solidFill>
              </a:rPr>
              <a:t>线性模型</a:t>
            </a:r>
            <a:r>
              <a:rPr lang="en" sz="1400"/>
              <a:t>中，并且</a:t>
            </a:r>
            <a:r>
              <a:rPr lang="en" sz="1400">
                <a:solidFill>
                  <a:srgbClr val="167AC6"/>
                </a:solidFill>
              </a:rPr>
              <a:t>扩展性差</a:t>
            </a:r>
            <a:r>
              <a:rPr lang="en" sz="1400"/>
              <a:t>（query太多）</a:t>
            </a:r>
            <a:endParaRPr sz="1400"/>
          </a:p>
          <a:p>
            <a:pPr marL="457200" lvl="0" indent="-317500" rtl="0">
              <a:lnSpc>
                <a:spcPct val="150000"/>
              </a:lnSpc>
              <a:spcBef>
                <a:spcPts val="0"/>
              </a:spcBef>
              <a:spcAft>
                <a:spcPts val="0"/>
              </a:spcAft>
              <a:buSzPts val="1400"/>
              <a:buAutoNum type="arabicPeriod"/>
            </a:pPr>
            <a:r>
              <a:rPr lang="en" sz="1400"/>
              <a:t>语意近似的query，</a:t>
            </a:r>
            <a:r>
              <a:rPr lang="en" sz="1400">
                <a:solidFill>
                  <a:srgbClr val="167AC6"/>
                </a:solidFill>
              </a:rPr>
              <a:t>点击数据很难关联</a:t>
            </a:r>
            <a:r>
              <a:rPr lang="en" sz="1400"/>
              <a:t>起来</a:t>
            </a:r>
            <a:br>
              <a:rPr lang="en" sz="1400"/>
            </a:br>
            <a:endParaRPr sz="1400"/>
          </a:p>
        </p:txBody>
      </p:sp>
      <p:pic>
        <p:nvPicPr>
          <p:cNvPr id="790" name="Google Shape;790;p85"/>
          <p:cNvPicPr preferRelativeResize="0"/>
          <p:nvPr/>
        </p:nvPicPr>
        <p:blipFill>
          <a:blip r:embed="rId3">
            <a:alphaModFix/>
          </a:blip>
          <a:stretch>
            <a:fillRect/>
          </a:stretch>
        </p:blipFill>
        <p:spPr>
          <a:xfrm>
            <a:off x="3255250" y="1389600"/>
            <a:ext cx="5719500" cy="246071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86"/>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DSSM</a:t>
            </a:r>
            <a:endParaRPr/>
          </a:p>
        </p:txBody>
      </p:sp>
      <p:sp>
        <p:nvSpPr>
          <p:cNvPr id="796" name="Google Shape;796;p86"/>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p>
            <a:pPr marL="457200" lvl="0" indent="-317500" rtl="0">
              <a:spcBef>
                <a:spcPts val="0"/>
              </a:spcBef>
              <a:spcAft>
                <a:spcPts val="0"/>
              </a:spcAft>
              <a:buSzPts val="1400"/>
              <a:buAutoNum type="arabicPeriod"/>
            </a:pPr>
            <a:r>
              <a:rPr lang="en" sz="1400"/>
              <a:t>Tri-letter word hashing：既然词组太多，拆成3个字母一组</a:t>
            </a:r>
            <a:endParaRPr sz="1400"/>
          </a:p>
          <a:p>
            <a:pPr marL="457200" lvl="0" indent="-317500" rtl="0">
              <a:spcBef>
                <a:spcPts val="0"/>
              </a:spcBef>
              <a:spcAft>
                <a:spcPts val="0"/>
              </a:spcAft>
              <a:buSzPts val="1400"/>
              <a:buAutoNum type="arabicPeriod"/>
            </a:pPr>
            <a:r>
              <a:rPr lang="en" sz="1400"/>
              <a:t>Cosine-similarity based loss function</a:t>
            </a:r>
            <a:endParaRPr sz="1400"/>
          </a:p>
          <a:p>
            <a:pPr marL="457200" lvl="0" indent="-317500" rtl="0">
              <a:spcBef>
                <a:spcPts val="0"/>
              </a:spcBef>
              <a:spcAft>
                <a:spcPts val="0"/>
              </a:spcAft>
              <a:buSzPts val="1400"/>
              <a:buAutoNum type="arabicPeriod"/>
            </a:pPr>
            <a:r>
              <a:rPr lang="en" sz="1400"/>
              <a:t>DNN：深度神经网络</a:t>
            </a:r>
            <a:endParaRPr sz="1400"/>
          </a:p>
        </p:txBody>
      </p:sp>
      <p:pic>
        <p:nvPicPr>
          <p:cNvPr id="797" name="Google Shape;797;p86"/>
          <p:cNvPicPr preferRelativeResize="0"/>
          <p:nvPr/>
        </p:nvPicPr>
        <p:blipFill>
          <a:blip r:embed="rId3">
            <a:alphaModFix/>
          </a:blip>
          <a:stretch>
            <a:fillRect/>
          </a:stretch>
        </p:blipFill>
        <p:spPr>
          <a:xfrm>
            <a:off x="3263675" y="1445900"/>
            <a:ext cx="5719500" cy="2251697"/>
          </a:xfrm>
          <a:prstGeom prst="rect">
            <a:avLst/>
          </a:prstGeom>
          <a:noFill/>
          <a:ln>
            <a:noFill/>
          </a:ln>
        </p:spPr>
      </p:pic>
      <p:pic>
        <p:nvPicPr>
          <p:cNvPr id="798" name="Google Shape;798;p86"/>
          <p:cNvPicPr preferRelativeResize="0"/>
          <p:nvPr/>
        </p:nvPicPr>
        <p:blipFill>
          <a:blip r:embed="rId4">
            <a:alphaModFix/>
          </a:blip>
          <a:stretch>
            <a:fillRect/>
          </a:stretch>
        </p:blipFill>
        <p:spPr>
          <a:xfrm>
            <a:off x="3256400" y="1593413"/>
            <a:ext cx="5734050" cy="2771775"/>
          </a:xfrm>
          <a:prstGeom prst="rect">
            <a:avLst/>
          </a:prstGeom>
          <a:noFill/>
          <a:ln>
            <a:noFill/>
          </a:ln>
        </p:spPr>
      </p:pic>
      <p:pic>
        <p:nvPicPr>
          <p:cNvPr id="799" name="Google Shape;799;p86"/>
          <p:cNvPicPr preferRelativeResize="0"/>
          <p:nvPr/>
        </p:nvPicPr>
        <p:blipFill>
          <a:blip r:embed="rId5">
            <a:alphaModFix/>
          </a:blip>
          <a:stretch>
            <a:fillRect/>
          </a:stretch>
        </p:blipFill>
        <p:spPr>
          <a:xfrm>
            <a:off x="311700" y="670816"/>
            <a:ext cx="8671474" cy="420610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98"/>
                                        </p:tgtEl>
                                        <p:attrNameLst>
                                          <p:attrName>style.visibility</p:attrName>
                                        </p:attrNameLst>
                                      </p:cBhvr>
                                      <p:to>
                                        <p:strVal val="visible"/>
                                      </p:to>
                                    </p:set>
                                    <p:animEffect transition="in" filter="fade">
                                      <p:cBhvr>
                                        <p:cTn id="7" dur="1000"/>
                                        <p:tgtEl>
                                          <p:spTgt spid="798"/>
                                        </p:tgtEl>
                                      </p:cBhvr>
                                    </p:animEffect>
                                  </p:childTnLst>
                                </p:cTn>
                              </p:par>
                              <p:par>
                                <p:cTn id="8" presetID="10" presetClass="exit" presetSubtype="0" fill="hold" nodeType="withEffect">
                                  <p:stCondLst>
                                    <p:cond delay="0"/>
                                  </p:stCondLst>
                                  <p:childTnLst>
                                    <p:animEffect transition="out" filter="fade">
                                      <p:cBhvr>
                                        <p:cTn id="9" dur="1000"/>
                                        <p:tgtEl>
                                          <p:spTgt spid="797"/>
                                        </p:tgtEl>
                                      </p:cBhvr>
                                    </p:animEffect>
                                    <p:set>
                                      <p:cBhvr>
                                        <p:cTn id="10" dur="1" fill="hold">
                                          <p:stCondLst>
                                            <p:cond delay="1000"/>
                                          </p:stCondLst>
                                        </p:cTn>
                                        <p:tgtEl>
                                          <p:spTgt spid="79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9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41"/>
          <p:cNvSpPr txBox="1">
            <a:spLocks noGrp="1"/>
          </p:cNvSpPr>
          <p:nvPr>
            <p:ph type="title"/>
          </p:nvPr>
        </p:nvSpPr>
        <p:spPr>
          <a:xfrm>
            <a:off x="265500" y="1816950"/>
            <a:ext cx="4045200" cy="1509600"/>
          </a:xfrm>
          <a:prstGeom prst="rect">
            <a:avLst/>
          </a:prstGeom>
        </p:spPr>
        <p:txBody>
          <a:bodyPr spcFirstLastPara="1" wrap="square" lIns="91425" tIns="91425" rIns="91425" bIns="91425" anchor="b" anchorCtr="0">
            <a:noAutofit/>
          </a:bodyPr>
          <a:lstStyle/>
          <a:p>
            <a:pPr marL="0" lvl="0" indent="0">
              <a:spcBef>
                <a:spcPts val="0"/>
              </a:spcBef>
              <a:spcAft>
                <a:spcPts val="0"/>
              </a:spcAft>
              <a:buNone/>
            </a:pPr>
            <a:r>
              <a:rPr lang="en"/>
              <a:t>The challenge of </a:t>
            </a:r>
            <a:r>
              <a:rPr lang="en">
                <a:solidFill>
                  <a:schemeClr val="accent5"/>
                </a:solidFill>
              </a:rPr>
              <a:t>Ranking</a:t>
            </a:r>
            <a:endParaRPr>
              <a:solidFill>
                <a:schemeClr val="accent5"/>
              </a:solidFill>
            </a:endParaRPr>
          </a:p>
        </p:txBody>
      </p:sp>
      <p:sp>
        <p:nvSpPr>
          <p:cNvPr id="216" name="Google Shape;216;p41"/>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457200" lvl="0" indent="-381000" rtl="0">
              <a:spcBef>
                <a:spcPts val="0"/>
              </a:spcBef>
              <a:spcAft>
                <a:spcPts val="0"/>
              </a:spcAft>
              <a:buSzPts val="2400"/>
              <a:buAutoNum type="arabicPeriod"/>
            </a:pPr>
            <a:r>
              <a:rPr lang="en" sz="2400">
                <a:solidFill>
                  <a:srgbClr val="FFFFFF"/>
                </a:solidFill>
              </a:rPr>
              <a:t>Text Similarity</a:t>
            </a:r>
            <a:endParaRPr sz="2400"/>
          </a:p>
          <a:p>
            <a:pPr marL="457200" lvl="0" indent="-381000" rtl="0">
              <a:spcBef>
                <a:spcPts val="0"/>
              </a:spcBef>
              <a:spcAft>
                <a:spcPts val="0"/>
              </a:spcAft>
              <a:buSzPts val="2400"/>
              <a:buAutoNum type="arabicPeriod"/>
            </a:pPr>
            <a:r>
              <a:rPr lang="en" sz="2400">
                <a:solidFill>
                  <a:srgbClr val="FFFFFF"/>
                </a:solidFill>
              </a:rPr>
              <a:t>Linear Model</a:t>
            </a:r>
            <a:endParaRPr sz="2400"/>
          </a:p>
          <a:p>
            <a:pPr marL="457200" lvl="0" indent="-381000" rtl="0">
              <a:spcBef>
                <a:spcPts val="0"/>
              </a:spcBef>
              <a:spcAft>
                <a:spcPts val="0"/>
              </a:spcAft>
              <a:buClr>
                <a:schemeClr val="accent5"/>
              </a:buClr>
              <a:buSzPts val="2400"/>
              <a:buAutoNum type="arabicPeriod"/>
            </a:pPr>
            <a:r>
              <a:rPr lang="en" sz="2400">
                <a:solidFill>
                  <a:schemeClr val="accent5"/>
                </a:solidFill>
              </a:rPr>
              <a:t>Learning To Rank</a:t>
            </a:r>
            <a:endParaRPr sz="2400">
              <a:solidFill>
                <a:schemeClr val="accent5"/>
              </a:solidFill>
            </a:endParaRPr>
          </a:p>
          <a:p>
            <a:pPr marL="457200" lvl="0" indent="-381000">
              <a:spcBef>
                <a:spcPts val="0"/>
              </a:spcBef>
              <a:spcAft>
                <a:spcPts val="0"/>
              </a:spcAft>
              <a:buSzPts val="2400"/>
              <a:buAutoNum type="arabicPeriod"/>
            </a:pPr>
            <a:r>
              <a:rPr lang="en" sz="2400"/>
              <a:t>Deep Learning</a:t>
            </a:r>
            <a:endParaRPr sz="2400"/>
          </a:p>
        </p:txBody>
      </p:sp>
      <p:sp>
        <p:nvSpPr>
          <p:cNvPr id="217" name="Google Shape;217;p41"/>
          <p:cNvSpPr txBox="1"/>
          <p:nvPr/>
        </p:nvSpPr>
        <p:spPr>
          <a:xfrm>
            <a:off x="4939500" y="4528400"/>
            <a:ext cx="2450700" cy="469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
                <a:solidFill>
                  <a:schemeClr val="accent6"/>
                </a:solidFill>
              </a:rPr>
              <a:t>主要内容</a:t>
            </a:r>
            <a:endParaRPr>
              <a:solidFill>
                <a:schemeClr val="accent6"/>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03"/>
        <p:cNvGrpSpPr/>
        <p:nvPr/>
      </p:nvGrpSpPr>
      <p:grpSpPr>
        <a:xfrm>
          <a:off x="0" y="0"/>
          <a:ext cx="0" cy="0"/>
          <a:chOff x="0" y="0"/>
          <a:chExt cx="0" cy="0"/>
        </a:xfrm>
      </p:grpSpPr>
      <p:sp>
        <p:nvSpPr>
          <p:cNvPr id="804" name="Google Shape;804;p87"/>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3600" u="sng">
                <a:solidFill>
                  <a:schemeClr val="accent5"/>
                </a:solidFill>
                <a:hlinkClick r:id="rId3"/>
              </a:rPr>
              <a:t>IRGAN</a:t>
            </a:r>
            <a:br>
              <a:rPr lang="en" sz="3600">
                <a:solidFill>
                  <a:schemeClr val="accent4"/>
                </a:solidFill>
              </a:rPr>
            </a:br>
            <a:r>
              <a:rPr lang="en" sz="2000">
                <a:solidFill>
                  <a:schemeClr val="accent3"/>
                </a:solidFill>
              </a:rPr>
              <a:t>GAN在信息检索(IR)领域的应用</a:t>
            </a:r>
            <a:endParaRPr sz="2000">
              <a:solidFill>
                <a:schemeClr val="accent3"/>
              </a:solidFill>
            </a:endParaRPr>
          </a:p>
          <a:p>
            <a:pPr marL="0" lvl="0" indent="0">
              <a:spcBef>
                <a:spcPts val="0"/>
              </a:spcBef>
              <a:spcAft>
                <a:spcPts val="0"/>
              </a:spcAft>
              <a:buNone/>
            </a:pPr>
            <a:endParaRPr sz="2000">
              <a:solidFill>
                <a:schemeClr val="accent3"/>
              </a:solidFill>
            </a:endParaRPr>
          </a:p>
          <a:p>
            <a:pPr marL="0" lvl="0" indent="0">
              <a:lnSpc>
                <a:spcPct val="150000"/>
              </a:lnSpc>
              <a:spcBef>
                <a:spcPts val="0"/>
              </a:spcBef>
              <a:spcAft>
                <a:spcPts val="1600"/>
              </a:spcAft>
              <a:buNone/>
            </a:pPr>
            <a:r>
              <a:rPr lang="en"/>
              <a:t>生成模型G用于预测与Query相关的pairs，判别模型D用于判别给出的pairs和Query的相关性</a:t>
            </a:r>
            <a:endParaRPr/>
          </a:p>
        </p:txBody>
      </p:sp>
      <p:pic>
        <p:nvPicPr>
          <p:cNvPr id="805" name="Google Shape;805;p87"/>
          <p:cNvPicPr preferRelativeResize="0"/>
          <p:nvPr/>
        </p:nvPicPr>
        <p:blipFill>
          <a:blip r:embed="rId4">
            <a:alphaModFix/>
          </a:blip>
          <a:stretch>
            <a:fillRect/>
          </a:stretch>
        </p:blipFill>
        <p:spPr>
          <a:xfrm>
            <a:off x="522650" y="414338"/>
            <a:ext cx="3657600" cy="43148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88"/>
          <p:cNvSpPr txBox="1">
            <a:spLocks noGrp="1"/>
          </p:cNvSpPr>
          <p:nvPr>
            <p:ph type="title"/>
          </p:nvPr>
        </p:nvSpPr>
        <p:spPr>
          <a:xfrm>
            <a:off x="311700" y="445025"/>
            <a:ext cx="8520600" cy="572700"/>
          </a:xfrm>
          <a:prstGeom prst="rect">
            <a:avLst/>
          </a:prstGeom>
        </p:spPr>
        <p:txBody>
          <a:bodyPr spcFirstLastPara="1" wrap="square" lIns="91425" tIns="91425" rIns="91425" bIns="91425" anchor="ctr" anchorCtr="0">
            <a:noAutofit/>
          </a:bodyPr>
          <a:lstStyle/>
          <a:p>
            <a:pPr marL="0" lvl="0" indent="0" rtl="0">
              <a:lnSpc>
                <a:spcPct val="115000"/>
              </a:lnSpc>
              <a:spcBef>
                <a:spcPts val="0"/>
              </a:spcBef>
              <a:spcAft>
                <a:spcPts val="0"/>
              </a:spcAft>
              <a:buNone/>
            </a:pPr>
            <a:r>
              <a:rPr lang="en" sz="3600"/>
              <a:t>推荐课程</a:t>
            </a:r>
            <a:endParaRPr sz="3600"/>
          </a:p>
        </p:txBody>
      </p:sp>
      <p:pic>
        <p:nvPicPr>
          <p:cNvPr id="811" name="Google Shape;811;p88"/>
          <p:cNvPicPr preferRelativeResize="0"/>
          <p:nvPr/>
        </p:nvPicPr>
        <p:blipFill rotWithShape="1">
          <a:blip r:embed="rId3">
            <a:alphaModFix/>
          </a:blip>
          <a:srcRect r="37826"/>
          <a:stretch/>
        </p:blipFill>
        <p:spPr>
          <a:xfrm>
            <a:off x="4548455" y="0"/>
            <a:ext cx="4595550" cy="5143500"/>
          </a:xfrm>
          <a:prstGeom prst="rect">
            <a:avLst/>
          </a:prstGeom>
          <a:noFill/>
          <a:ln>
            <a:noFill/>
          </a:ln>
        </p:spPr>
      </p:pic>
      <p:sp>
        <p:nvSpPr>
          <p:cNvPr id="812" name="Google Shape;812;p88"/>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 sz="1600" b="1"/>
              <a:t>由浅入深：</a:t>
            </a:r>
            <a:endParaRPr sz="1600" b="1"/>
          </a:p>
          <a:p>
            <a:pPr marL="457200" lvl="0" indent="-330200" rtl="0">
              <a:spcBef>
                <a:spcPts val="0"/>
              </a:spcBef>
              <a:spcAft>
                <a:spcPts val="0"/>
              </a:spcAft>
              <a:buSzPts val="1600"/>
              <a:buChar char="●"/>
            </a:pPr>
            <a:r>
              <a:rPr lang="en" sz="1600" u="sng">
                <a:solidFill>
                  <a:schemeClr val="accent5"/>
                </a:solidFill>
                <a:hlinkClick r:id="rId4"/>
              </a:rPr>
              <a:t>Machine Learning Foundations (機器學習基石)</a:t>
            </a:r>
            <a:r>
              <a:rPr lang="en" sz="1600"/>
              <a:t>, </a:t>
            </a:r>
            <a:r>
              <a:rPr lang="en" sz="1600" u="sng">
                <a:solidFill>
                  <a:srgbClr val="167AC6"/>
                </a:solidFill>
                <a:highlight>
                  <a:schemeClr val="lt1"/>
                </a:highlight>
                <a:latin typeface="Roboto"/>
                <a:ea typeface="Roboto"/>
                <a:cs typeface="Roboto"/>
                <a:sym typeface="Roboto"/>
                <a:hlinkClick r:id="rId5"/>
              </a:rPr>
              <a:t>Hsuan-Tien Lin</a:t>
            </a:r>
            <a:endParaRPr sz="1600" b="1"/>
          </a:p>
          <a:p>
            <a:pPr marL="457200" lvl="0" indent="-330200" rtl="0">
              <a:spcBef>
                <a:spcPts val="0"/>
              </a:spcBef>
              <a:spcAft>
                <a:spcPts val="0"/>
              </a:spcAft>
              <a:buSzPts val="1600"/>
              <a:buChar char="●"/>
            </a:pPr>
            <a:r>
              <a:rPr lang="en" sz="1600" u="sng">
                <a:solidFill>
                  <a:schemeClr val="accent5"/>
                </a:solidFill>
                <a:hlinkClick r:id="rId6"/>
              </a:rPr>
              <a:t>Machine Learning Techniques (機器學習技法)</a:t>
            </a:r>
            <a:r>
              <a:rPr lang="en" sz="1600"/>
              <a:t>, </a:t>
            </a:r>
            <a:r>
              <a:rPr lang="en" sz="1600" u="sng">
                <a:solidFill>
                  <a:srgbClr val="167AC6"/>
                </a:solidFill>
                <a:highlight>
                  <a:schemeClr val="lt1"/>
                </a:highlight>
                <a:latin typeface="Roboto"/>
                <a:ea typeface="Roboto"/>
                <a:cs typeface="Roboto"/>
                <a:sym typeface="Roboto"/>
                <a:hlinkClick r:id="rId5"/>
              </a:rPr>
              <a:t>Hsuan-Tien Lin</a:t>
            </a:r>
            <a:endParaRPr sz="1600" b="1"/>
          </a:p>
          <a:p>
            <a:pPr marL="457200" lvl="0" indent="-330200" rtl="0">
              <a:lnSpc>
                <a:spcPct val="120000"/>
              </a:lnSpc>
              <a:spcBef>
                <a:spcPts val="0"/>
              </a:spcBef>
              <a:spcAft>
                <a:spcPts val="0"/>
              </a:spcAft>
              <a:buSzPts val="1600"/>
              <a:buChar char="●"/>
            </a:pPr>
            <a:r>
              <a:rPr lang="en" sz="1600" u="sng">
                <a:solidFill>
                  <a:schemeClr val="hlink"/>
                </a:solidFill>
                <a:highlight>
                  <a:srgbClr val="FFFF00"/>
                </a:highlight>
                <a:hlinkClick r:id="rId7"/>
              </a:rPr>
              <a:t>Deeplearning.ai系列</a:t>
            </a:r>
            <a:r>
              <a:rPr lang="en" sz="1600">
                <a:highlight>
                  <a:srgbClr val="FFFF00"/>
                </a:highlight>
              </a:rPr>
              <a:t>, Andrew Ng</a:t>
            </a:r>
            <a:endParaRPr sz="1600" b="1">
              <a:highlight>
                <a:srgbClr val="FFFF00"/>
              </a:highlight>
            </a:endParaRPr>
          </a:p>
          <a:p>
            <a:pPr marL="457200" lvl="0" indent="-330200" rtl="0">
              <a:spcBef>
                <a:spcPts val="0"/>
              </a:spcBef>
              <a:spcAft>
                <a:spcPts val="0"/>
              </a:spcAft>
              <a:buSzPts val="1600"/>
              <a:buChar char="●"/>
            </a:pPr>
            <a:r>
              <a:rPr lang="en" sz="1600" u="sng">
                <a:solidFill>
                  <a:schemeClr val="hlink"/>
                </a:solidFill>
                <a:hlinkClick r:id="rId8"/>
              </a:rPr>
              <a:t>Deep Learning</a:t>
            </a:r>
            <a:r>
              <a:rPr lang="en" sz="1600"/>
              <a:t>, By Google</a:t>
            </a:r>
            <a:endParaRPr sz="1600"/>
          </a:p>
          <a:p>
            <a:pPr marL="457200" lvl="0" indent="-330200" rtl="0">
              <a:spcBef>
                <a:spcPts val="0"/>
              </a:spcBef>
              <a:spcAft>
                <a:spcPts val="0"/>
              </a:spcAft>
              <a:buSzPts val="1600"/>
              <a:buChar char="●"/>
            </a:pPr>
            <a:r>
              <a:rPr lang="en" sz="1600"/>
              <a:t>… ...</a:t>
            </a:r>
            <a:endParaRPr sz="1600"/>
          </a:p>
          <a:p>
            <a:pPr marL="457200" lvl="0" indent="0" rtl="0">
              <a:spcBef>
                <a:spcPts val="1600"/>
              </a:spcBef>
              <a:spcAft>
                <a:spcPts val="1600"/>
              </a:spcAft>
              <a:buNone/>
            </a:pPr>
            <a:endParaRPr b="1"/>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42"/>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
              <a:t>Text Similarity</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43"/>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 sz="4400" b="1"/>
              <a:t>Cosine Similarity</a:t>
            </a:r>
            <a:endParaRPr sz="2000" b="1"/>
          </a:p>
          <a:p>
            <a:pPr marL="0" lvl="0" indent="0" rtl="0">
              <a:spcBef>
                <a:spcPts val="0"/>
              </a:spcBef>
              <a:spcAft>
                <a:spcPts val="0"/>
              </a:spcAft>
              <a:buNone/>
            </a:pPr>
            <a:r>
              <a:rPr lang="en" sz="3600"/>
              <a:t>余弦相似度</a:t>
            </a:r>
            <a:endParaRPr sz="3600"/>
          </a:p>
        </p:txBody>
      </p:sp>
      <p:pic>
        <p:nvPicPr>
          <p:cNvPr id="228" name="Google Shape;228;p43"/>
          <p:cNvPicPr preferRelativeResize="0"/>
          <p:nvPr/>
        </p:nvPicPr>
        <p:blipFill>
          <a:blip r:embed="rId3">
            <a:alphaModFix/>
          </a:blip>
          <a:stretch>
            <a:fillRect/>
          </a:stretch>
        </p:blipFill>
        <p:spPr>
          <a:xfrm>
            <a:off x="4750822" y="3898397"/>
            <a:ext cx="4009149" cy="978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44"/>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r>
              <a:rPr lang="en" sz="4400" b="1"/>
              <a:t>TF-IDF</a:t>
            </a:r>
            <a:endParaRPr sz="4400" b="1"/>
          </a:p>
          <a:p>
            <a:pPr marL="0" lvl="0" indent="0" rtl="0">
              <a:spcBef>
                <a:spcPts val="0"/>
              </a:spcBef>
              <a:spcAft>
                <a:spcPts val="0"/>
              </a:spcAft>
              <a:buNone/>
            </a:pPr>
            <a:r>
              <a:rPr lang="en" sz="2000" b="1"/>
              <a:t>(term frequency - inverse document frequency)</a:t>
            </a:r>
            <a:endParaRPr sz="2000" b="1"/>
          </a:p>
          <a:p>
            <a:pPr marL="0" lvl="0" indent="0" rtl="0">
              <a:spcBef>
                <a:spcPts val="0"/>
              </a:spcBef>
              <a:spcAft>
                <a:spcPts val="0"/>
              </a:spcAft>
              <a:buNone/>
            </a:pPr>
            <a:r>
              <a:rPr lang="en" sz="3600"/>
              <a:t>词频-逆向文本频率</a:t>
            </a:r>
            <a:endParaRPr sz="3600"/>
          </a:p>
        </p:txBody>
      </p:sp>
      <p:pic>
        <p:nvPicPr>
          <p:cNvPr id="234" name="Google Shape;234;p44"/>
          <p:cNvPicPr preferRelativeResize="0"/>
          <p:nvPr/>
        </p:nvPicPr>
        <p:blipFill>
          <a:blip r:embed="rId3">
            <a:alphaModFix/>
          </a:blip>
          <a:stretch>
            <a:fillRect/>
          </a:stretch>
        </p:blipFill>
        <p:spPr>
          <a:xfrm>
            <a:off x="5506400" y="3786500"/>
            <a:ext cx="1168325" cy="470825"/>
          </a:xfrm>
          <a:prstGeom prst="rect">
            <a:avLst/>
          </a:prstGeom>
          <a:noFill/>
          <a:ln>
            <a:noFill/>
          </a:ln>
        </p:spPr>
      </p:pic>
      <p:pic>
        <p:nvPicPr>
          <p:cNvPr id="235" name="Google Shape;235;p44"/>
          <p:cNvPicPr preferRelativeResize="0"/>
          <p:nvPr/>
        </p:nvPicPr>
        <p:blipFill>
          <a:blip r:embed="rId4">
            <a:alphaModFix/>
          </a:blip>
          <a:stretch>
            <a:fillRect/>
          </a:stretch>
        </p:blipFill>
        <p:spPr>
          <a:xfrm>
            <a:off x="6961475" y="3786500"/>
            <a:ext cx="1687117" cy="470825"/>
          </a:xfrm>
          <a:prstGeom prst="rect">
            <a:avLst/>
          </a:prstGeom>
          <a:noFill/>
          <a:ln>
            <a:noFill/>
          </a:ln>
        </p:spPr>
      </p:pic>
      <p:pic>
        <p:nvPicPr>
          <p:cNvPr id="236" name="Google Shape;236;p44"/>
          <p:cNvPicPr preferRelativeResize="0"/>
          <p:nvPr/>
        </p:nvPicPr>
        <p:blipFill>
          <a:blip r:embed="rId5">
            <a:alphaModFix/>
          </a:blip>
          <a:stretch>
            <a:fillRect/>
          </a:stretch>
        </p:blipFill>
        <p:spPr>
          <a:xfrm>
            <a:off x="6214200" y="4550575"/>
            <a:ext cx="1491825" cy="229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5"/>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rtl="0">
              <a:spcBef>
                <a:spcPts val="1000"/>
              </a:spcBef>
              <a:spcAft>
                <a:spcPts val="0"/>
              </a:spcAft>
              <a:buNone/>
            </a:pPr>
            <a:r>
              <a:rPr lang="en" sz="1400"/>
              <a:t>TF(词频) = </a:t>
            </a:r>
            <a:r>
              <a:rPr lang="en" sz="1400">
                <a:solidFill>
                  <a:schemeClr val="lt2"/>
                </a:solidFill>
              </a:rPr>
              <a:t>某个词x在当前文档y中的出现次数</a:t>
            </a:r>
            <a:endParaRPr/>
          </a:p>
          <a:p>
            <a:pPr marL="0" lvl="0" indent="0" rtl="0">
              <a:spcBef>
                <a:spcPts val="1600"/>
              </a:spcBef>
              <a:spcAft>
                <a:spcPts val="1600"/>
              </a:spcAft>
              <a:buNone/>
            </a:pPr>
            <a:r>
              <a:rPr lang="en" sz="1400"/>
              <a:t>IDF(逆向文本频率) = </a:t>
            </a:r>
            <a:r>
              <a:rPr lang="en" sz="1400">
                <a:solidFill>
                  <a:schemeClr val="accent6"/>
                </a:solidFill>
              </a:rPr>
              <a:t>log(语料库文档总数N / 包含x的文档数)</a:t>
            </a:r>
            <a:endParaRPr sz="1400">
              <a:solidFill>
                <a:schemeClr val="accent6"/>
              </a:solidFill>
            </a:endParaRPr>
          </a:p>
        </p:txBody>
      </p:sp>
      <p:pic>
        <p:nvPicPr>
          <p:cNvPr id="242" name="Google Shape;242;p45" descr="TF-IDF.png"/>
          <p:cNvPicPr preferRelativeResize="0"/>
          <p:nvPr/>
        </p:nvPicPr>
        <p:blipFill>
          <a:blip r:embed="rId3">
            <a:alphaModFix/>
          </a:blip>
          <a:stretch>
            <a:fillRect/>
          </a:stretch>
        </p:blipFill>
        <p:spPr>
          <a:xfrm>
            <a:off x="181775" y="1756975"/>
            <a:ext cx="4283800" cy="1629550"/>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FF5252"/>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2070</Words>
  <Application>Microsoft Office PowerPoint</Application>
  <PresentationFormat>全屏显示(16:9)</PresentationFormat>
  <Paragraphs>335</Paragraphs>
  <Slides>51</Slides>
  <Notes>51</Notes>
  <HiddenSlides>0</HiddenSlides>
  <MMClips>0</MMClips>
  <ScaleCrop>false</ScaleCrop>
  <HeadingPairs>
    <vt:vector size="6" baseType="variant">
      <vt:variant>
        <vt:lpstr>已用的字体</vt:lpstr>
      </vt:variant>
      <vt:variant>
        <vt:i4>7</vt:i4>
      </vt:variant>
      <vt:variant>
        <vt:lpstr>主题</vt:lpstr>
      </vt:variant>
      <vt:variant>
        <vt:i4>3</vt:i4>
      </vt:variant>
      <vt:variant>
        <vt:lpstr>幻灯片标题</vt:lpstr>
      </vt:variant>
      <vt:variant>
        <vt:i4>51</vt:i4>
      </vt:variant>
    </vt:vector>
  </HeadingPairs>
  <TitlesOfParts>
    <vt:vector size="61" baseType="lpstr">
      <vt:lpstr>Comic Sans MS</vt:lpstr>
      <vt:lpstr>Proxima Nova</vt:lpstr>
      <vt:lpstr>Cambria</vt:lpstr>
      <vt:lpstr>Calibri</vt:lpstr>
      <vt:lpstr>Roboto</vt:lpstr>
      <vt:lpstr>Arial</vt:lpstr>
      <vt:lpstr>Microsoft Yahei</vt:lpstr>
      <vt:lpstr>Simple Light</vt:lpstr>
      <vt:lpstr>Spearmint</vt:lpstr>
      <vt:lpstr>Office Theme</vt:lpstr>
      <vt:lpstr>搜索排序中的算法的应用</vt:lpstr>
      <vt:lpstr>Self Introduction</vt:lpstr>
      <vt:lpstr>Why I chose this area of Search</vt:lpstr>
      <vt:lpstr>Search Ranking</vt:lpstr>
      <vt:lpstr>The challenge of Ranking</vt:lpstr>
      <vt:lpstr>Text Similarity</vt:lpstr>
      <vt:lpstr>Cosine Similarity 余弦相似度</vt:lpstr>
      <vt:lpstr>TF-IDF (term frequency - inverse document frequency) 词频-逆向文本频率</vt:lpstr>
      <vt:lpstr>PowerPoint 演示文稿</vt:lpstr>
      <vt:lpstr>Work with TF-IDF</vt:lpstr>
      <vt:lpstr>Okapi BM25 BM25 (BM stands for Best Matching)</vt:lpstr>
      <vt:lpstr>BM25</vt:lpstr>
      <vt:lpstr>Linear Model</vt:lpstr>
      <vt:lpstr>Formula 基于公式的打分</vt:lpstr>
      <vt:lpstr>Formula</vt:lpstr>
      <vt:lpstr>Click Models 点击模型</vt:lpstr>
      <vt:lpstr>Click Models - CTR</vt:lpstr>
      <vt:lpstr>navboost</vt:lpstr>
      <vt:lpstr>Learning to Rank</vt:lpstr>
      <vt:lpstr>How to Learning?</vt:lpstr>
      <vt:lpstr>数据获取方法</vt:lpstr>
      <vt:lpstr>数据获取方法</vt:lpstr>
      <vt:lpstr>数据获取方法</vt:lpstr>
      <vt:lpstr>构造训练集</vt:lpstr>
      <vt:lpstr>构造训练集</vt:lpstr>
      <vt:lpstr>评价指标</vt:lpstr>
      <vt:lpstr>评价指标</vt:lpstr>
      <vt:lpstr>评价指标 - NDCG (Normalized Discounted Cumulative Gain)</vt:lpstr>
      <vt:lpstr>评价指标 - NDCG (Normalized Discounted Cumulative Gain)</vt:lpstr>
      <vt:lpstr>评价指标 - NDCG (Normalized Discounted Cumulative Gain)</vt:lpstr>
      <vt:lpstr>How to Learning?</vt:lpstr>
      <vt:lpstr>GBDT</vt:lpstr>
      <vt:lpstr>Decision Tree Training</vt:lpstr>
      <vt:lpstr>Weak Decision Tree Training</vt:lpstr>
      <vt:lpstr>Gradient Boosting</vt:lpstr>
      <vt:lpstr>Decision tree in GBDT</vt:lpstr>
      <vt:lpstr>L2R经典算法</vt:lpstr>
      <vt:lpstr>RankNet (2005)</vt:lpstr>
      <vt:lpstr>RankNet</vt:lpstr>
      <vt:lpstr>RankNet</vt:lpstr>
      <vt:lpstr>RankNet</vt:lpstr>
      <vt:lpstr>LambdaRank (2006)</vt:lpstr>
      <vt:lpstr>RankNet交叉熵的问题</vt:lpstr>
      <vt:lpstr>LambdaRank</vt:lpstr>
      <vt:lpstr>LambdaMART (2010)</vt:lpstr>
      <vt:lpstr>LambdaMART</vt:lpstr>
      <vt:lpstr>DSSM</vt:lpstr>
      <vt:lpstr>DSSM</vt:lpstr>
      <vt:lpstr>DSSM</vt:lpstr>
      <vt:lpstr>PowerPoint 演示文稿</vt:lpstr>
      <vt:lpstr>推荐课程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搜索排序中的算法的应用</dc:title>
  <cp:lastModifiedBy>deryzhou(周智昊)</cp:lastModifiedBy>
  <cp:revision>1</cp:revision>
  <dcterms:modified xsi:type="dcterms:W3CDTF">2018-08-10T03:36:40Z</dcterms:modified>
</cp:coreProperties>
</file>